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65" r:id="rId6"/>
    <p:sldId id="261" r:id="rId7"/>
    <p:sldId id="263" r:id="rId8"/>
    <p:sldId id="264" r:id="rId9"/>
    <p:sldId id="266" r:id="rId10"/>
    <p:sldId id="262" r:id="rId11"/>
    <p:sldId id="267" r:id="rId12"/>
    <p:sldId id="25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946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5CA21-8907-48DF-B323-640DCD0CFCC3}" type="datetimeFigureOut">
              <a:rPr lang="en-US" smtClean="0"/>
              <a:t>11/22/2011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52644-064C-42D4-B946-7ED406D705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5CA21-8907-48DF-B323-640DCD0CFCC3}" type="datetimeFigureOut">
              <a:rPr lang="en-US" smtClean="0"/>
              <a:t>11/22/2011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52644-064C-42D4-B946-7ED406D705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5CA21-8907-48DF-B323-640DCD0CFCC3}" type="datetimeFigureOut">
              <a:rPr lang="en-US" smtClean="0"/>
              <a:t>11/22/2011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52644-064C-42D4-B946-7ED406D705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5CA21-8907-48DF-B323-640DCD0CFCC3}" type="datetimeFigureOut">
              <a:rPr lang="en-US" smtClean="0"/>
              <a:t>11/22/2011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52644-064C-42D4-B946-7ED406D705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5CA21-8907-48DF-B323-640DCD0CFCC3}" type="datetimeFigureOut">
              <a:rPr lang="en-US" smtClean="0"/>
              <a:t>11/22/2011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52644-064C-42D4-B946-7ED406D705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5CA21-8907-48DF-B323-640DCD0CFCC3}" type="datetimeFigureOut">
              <a:rPr lang="en-US" smtClean="0"/>
              <a:t>11/22/2011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52644-064C-42D4-B946-7ED406D705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5CA21-8907-48DF-B323-640DCD0CFCC3}" type="datetimeFigureOut">
              <a:rPr lang="en-US" smtClean="0"/>
              <a:t>11/22/2011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52644-064C-42D4-B946-7ED406D705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5CA21-8907-48DF-B323-640DCD0CFCC3}" type="datetimeFigureOut">
              <a:rPr lang="en-US" smtClean="0"/>
              <a:t>11/22/2011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52644-064C-42D4-B946-7ED406D705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5CA21-8907-48DF-B323-640DCD0CFCC3}" type="datetimeFigureOut">
              <a:rPr lang="en-US" smtClean="0"/>
              <a:t>11/22/2011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52644-064C-42D4-B946-7ED406D705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5CA21-8907-48DF-B323-640DCD0CFCC3}" type="datetimeFigureOut">
              <a:rPr lang="en-US" smtClean="0"/>
              <a:t>11/22/2011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52644-064C-42D4-B946-7ED406D705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5CA21-8907-48DF-B323-640DCD0CFCC3}" type="datetimeFigureOut">
              <a:rPr lang="en-US" smtClean="0"/>
              <a:t>11/22/2011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52644-064C-42D4-B946-7ED406D705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5CA21-8907-48DF-B323-640DCD0CFCC3}" type="datetimeFigureOut">
              <a:rPr lang="en-US" smtClean="0"/>
              <a:t>11/22/2011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E52644-064C-42D4-B946-7ED406D7055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470025"/>
          </a:xfrm>
        </p:spPr>
        <p:txBody>
          <a:bodyPr>
            <a:normAutofit/>
          </a:bodyPr>
          <a:lstStyle/>
          <a:p>
            <a:r>
              <a:rPr lang="en-US" sz="8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Bottled Water</a:t>
            </a:r>
            <a:endParaRPr lang="en-US" sz="80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5105400"/>
            <a:ext cx="6400800" cy="17526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The Truth About the Bottled Water Industry</a:t>
            </a:r>
          </a:p>
          <a:p>
            <a:endParaRPr lang="en-US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Tiffany Lehwald</a:t>
            </a:r>
            <a:endParaRPr lang="en-US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73000"/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685800"/>
            <a:ext cx="584487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What can we do??</a:t>
            </a:r>
            <a:endParaRPr lang="en-US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2438400"/>
            <a:ext cx="8041945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Stop buying bottled water</a:t>
            </a:r>
          </a:p>
          <a:p>
            <a:pPr>
              <a:buFont typeface="Wingdings" pitchFamily="2" charset="2"/>
              <a:buChar char="ü"/>
            </a:pP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Use a refillable BPA free water bottle</a:t>
            </a:r>
          </a:p>
          <a:p>
            <a:pPr>
              <a:buFont typeface="Wingdings" pitchFamily="2" charset="2"/>
              <a:buChar char="ü"/>
            </a:pP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Become involved and knowledgeable</a:t>
            </a:r>
          </a:p>
          <a:p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about water rights in your community</a:t>
            </a:r>
          </a:p>
          <a:p>
            <a:pPr>
              <a:buFont typeface="Wingdings" pitchFamily="2" charset="2"/>
              <a:buChar char="ü"/>
            </a:pP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Buy a home water filter</a:t>
            </a:r>
          </a:p>
          <a:p>
            <a:pPr>
              <a:buFont typeface="Wingdings" pitchFamily="2" charset="2"/>
              <a:buChar char="ü"/>
            </a:pP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Recycle your plastic products</a:t>
            </a:r>
            <a:endParaRPr lang="en-US" sz="36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44000"/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2209800"/>
            <a:ext cx="69342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White, Martha C. ; </a:t>
            </a:r>
            <a:r>
              <a:rPr lang="en-US" sz="1400" b="1" i="1" dirty="0" smtClean="0">
                <a:latin typeface="Times New Roman" pitchFamily="18" charset="0"/>
                <a:cs typeface="Times New Roman" pitchFamily="18" charset="0"/>
              </a:rPr>
              <a:t>TIME magazine 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10/10/2011, Vol. 178 Issue 14, p40-40, 3/4p, 1 Color Photograph Document Type: Article Subject Terms: *CONSUMER goods*PERSONAL budgets*BOTTLED water</a:t>
            </a:r>
          </a:p>
          <a:p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67000" y="990600"/>
            <a:ext cx="306846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References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3200400"/>
            <a:ext cx="3374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http://www.hhs.gov/safety/bpa</a:t>
            </a:r>
            <a:r>
              <a:rPr lang="en-US" dirty="0" smtClean="0"/>
              <a:t>/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 flipH="1">
            <a:off x="762000" y="3657600"/>
            <a:ext cx="4082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r>
              <a:rPr lang="en-US" b="1" dirty="0" smtClean="0"/>
              <a:t>http://www.fhr.com/refining/texas.aspx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85800" y="4191000"/>
            <a:ext cx="5176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  </a:t>
            </a:r>
            <a:r>
              <a:rPr lang="en-US" b="1" dirty="0" smtClean="0"/>
              <a:t>http://www.epa.gov/ttn/atw/hlthef/toluene.html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762000" y="4800600"/>
            <a:ext cx="36587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  http://www.tappedthemovie.com</a:t>
            </a:r>
            <a:r>
              <a:rPr lang="en-US" dirty="0" smtClean="0"/>
              <a:t>/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228600"/>
            <a:ext cx="86573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WATER: Our Most Important Commodity</a:t>
            </a:r>
            <a:endParaRPr lang="en-US" sz="36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1066800"/>
            <a:ext cx="8136073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By the year 2030, 2/3 of the world population will lack access to clean drinking water</a:t>
            </a:r>
          </a:p>
          <a:p>
            <a:pPr>
              <a:buFont typeface="Wingdings" pitchFamily="2" charset="2"/>
              <a:buChar char="q"/>
            </a:pPr>
            <a:r>
              <a:rPr lang="en-US" sz="36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Now that it is a commodity, corporate control</a:t>
            </a:r>
          </a:p>
          <a:p>
            <a:pPr>
              <a:buFont typeface="Wingdings" pitchFamily="2" charset="2"/>
              <a:buChar char="q"/>
            </a:pPr>
            <a:r>
              <a:rPr lang="en-US" sz="36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Americans bought 29 billion gallons in 2007</a:t>
            </a:r>
          </a:p>
          <a:p>
            <a:pPr>
              <a:buFont typeface="Wingdings" pitchFamily="2" charset="2"/>
              <a:buChar char="q"/>
            </a:pP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next empire, when cost is higher than gasoline</a:t>
            </a:r>
          </a:p>
          <a:p>
            <a:pPr>
              <a:buFont typeface="Wingdings" pitchFamily="2" charset="2"/>
              <a:buChar char="q"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2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WHY BOTTLED WATER ?</a:t>
            </a:r>
            <a:endParaRPr lang="en-US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133600"/>
            <a:ext cx="8229600" cy="4525963"/>
          </a:xfrm>
        </p:spPr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The Market is very profitable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Industry has made it “cool”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Industry using celebrities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Using words like “clean”</a:t>
            </a: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“crisp” “fresh” “pure”</a:t>
            </a:r>
          </a:p>
          <a:p>
            <a:pPr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wayer 1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5400000">
            <a:off x="5845175" y="2613025"/>
            <a:ext cx="3225800" cy="24193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609600"/>
            <a:ext cx="7315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WATER FACTS</a:t>
            </a:r>
            <a:endParaRPr lang="en-US" sz="40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2438400"/>
            <a:ext cx="86868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75% of the earths surface is water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Only 1% of the earths water is drinkable</a:t>
            </a:r>
          </a:p>
          <a:p>
            <a:pPr>
              <a:buFont typeface="Wingdings" pitchFamily="2" charset="2"/>
              <a:buChar char="v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During the year 2007, 35 states in the US were in a drought</a:t>
            </a:r>
          </a:p>
          <a:p>
            <a:pPr>
              <a:buFont typeface="Wingdings" pitchFamily="2" charset="2"/>
              <a:buChar char="v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During that same year, during the height of the drought, Pepsi pumped over 400,000 gallons a day……municipal water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457200"/>
            <a:ext cx="7315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Bottled WATER FACTS</a:t>
            </a:r>
            <a:endParaRPr lang="en-US" sz="40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1828800"/>
            <a:ext cx="86868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Bottled water is not healthier than municipal tap water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40% of bottled water is filtered tap water from a municipal source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plastic bottles are made from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polyethelene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terephthalate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(PET)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PET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parazylene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clear liquid from refining crude oil (benzene family, carcinogenic)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80% of PET  manufactured in the US ends up in Nestle, Coke and Pepsi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Many recalls for contaminated bottle water</a:t>
            </a:r>
          </a:p>
          <a:p>
            <a:pPr>
              <a:buFont typeface="Wingdings" pitchFamily="2" charset="2"/>
              <a:buChar char="v"/>
            </a:pPr>
            <a:endParaRPr lang="en-US" dirty="0" smtClean="0"/>
          </a:p>
          <a:p>
            <a:pPr>
              <a:buFont typeface="Wingdings" pitchFamily="2" charset="2"/>
              <a:buChar char="v"/>
            </a:pPr>
            <a:endParaRPr lang="en-US" dirty="0" smtClean="0"/>
          </a:p>
          <a:p>
            <a:pPr>
              <a:buFont typeface="Wingdings" pitchFamily="2" charset="2"/>
              <a:buChar char="v"/>
            </a:pPr>
            <a:endParaRPr lang="en-US" dirty="0" smtClean="0"/>
          </a:p>
          <a:p>
            <a:pPr>
              <a:buFont typeface="Wingdings" pitchFamily="2" charset="2"/>
              <a:buChar char="v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8900" dirty="0" smtClean="0"/>
              <a:t>Big Corporations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1524000"/>
            <a:ext cx="7828490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Nestle</a:t>
            </a:r>
          </a:p>
          <a:p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endParaRPr lang="en-US" sz="4000" b="1" dirty="0" smtClean="0">
              <a:solidFill>
                <a:srgbClr val="C00000"/>
              </a:solidFill>
              <a:latin typeface="Times New Roman" pitchFamily="18" charset="0"/>
              <a:ea typeface="BatangChe" pitchFamily="49" charset="-127"/>
              <a:cs typeface="Times New Roman" pitchFamily="18" charset="0"/>
            </a:endParaRPr>
          </a:p>
          <a:p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ea typeface="BatangChe" pitchFamily="49" charset="-127"/>
                <a:cs typeface="Times New Roman" pitchFamily="18" charset="0"/>
              </a:rPr>
              <a:t>Coca-cola</a:t>
            </a:r>
          </a:p>
          <a:p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Pepsi</a:t>
            </a:r>
          </a:p>
          <a:p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These companies pump billions of gallons of water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 day, sell to the consumer 1900 times cost tap water</a:t>
            </a:r>
          </a:p>
        </p:txBody>
      </p:sp>
      <p:pic>
        <p:nvPicPr>
          <p:cNvPr id="4" name="Picture 3" descr="water 1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52800" y="4191000"/>
            <a:ext cx="1143000" cy="1172560"/>
          </a:xfrm>
          <a:prstGeom prst="rect">
            <a:avLst/>
          </a:prstGeom>
        </p:spPr>
      </p:pic>
      <p:pic>
        <p:nvPicPr>
          <p:cNvPr id="5" name="Picture 4" descr="water 1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38200" y="1905000"/>
            <a:ext cx="1897380" cy="1539240"/>
          </a:xfrm>
          <a:prstGeom prst="rect">
            <a:avLst/>
          </a:prstGeom>
        </p:spPr>
      </p:pic>
      <p:pic>
        <p:nvPicPr>
          <p:cNvPr id="6" name="Picture 5" descr="water 1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57800" y="2209800"/>
            <a:ext cx="1965960" cy="1485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ater 1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4397" y="304800"/>
            <a:ext cx="4255214" cy="2667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8600" y="1371600"/>
            <a:ext cx="4361194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Largest Bottled Water Corp. in 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he world.</a:t>
            </a:r>
          </a:p>
          <a:p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Largest Profiteers of the water</a:t>
            </a: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Industry</a:t>
            </a:r>
          </a:p>
          <a:p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Water Miners</a:t>
            </a:r>
          </a:p>
          <a:p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3.6 BILLION dollars in sales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410200" y="3657600"/>
            <a:ext cx="2531462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Arrowhead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Ice Mountain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Ozarka 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Poland Springs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Deer Park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Zephyrhills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ater 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47800" y="1676400"/>
            <a:ext cx="5988756" cy="461989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66800" y="381000"/>
            <a:ext cx="743767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Flint Hills  Corpus Christi ,Texas</a:t>
            </a:r>
            <a:endParaRPr lang="en-US" sz="4000" b="1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0">
              <a:schemeClr val="bg1">
                <a:lumMod val="65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676400"/>
            <a:ext cx="803296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Toluene- in gasoline, paint thinner, neurotoxin agent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Styrene- known carcinogen linked with interruption in reproductive health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Diethyl Phthalate- can cause dysfunction in fetus and adverse reproductive outcomes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for both males and female</a:t>
            </a:r>
          </a:p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Bisphenal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A (BPA)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It is used to make polycarbonate plastic and epoxy resins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is an organic compound with two phenol functional groups</a:t>
            </a:r>
            <a:r>
              <a:rPr lang="en-US" dirty="0" smtClean="0"/>
              <a:t>. </a:t>
            </a:r>
            <a:endParaRPr lang="en-US" dirty="0" smtClean="0"/>
          </a:p>
        </p:txBody>
      </p:sp>
      <p:pic>
        <p:nvPicPr>
          <p:cNvPr id="4" name="Picture 3" descr="water 2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67000" y="457200"/>
            <a:ext cx="3139440" cy="9296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293</TotalTime>
  <Words>446</Words>
  <Application>Microsoft Office PowerPoint</Application>
  <PresentationFormat>On-screen Show (4:3)</PresentationFormat>
  <Paragraphs>82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Bottled Water</vt:lpstr>
      <vt:lpstr>Slide 2</vt:lpstr>
      <vt:lpstr>WHY BOTTLED WATER ?</vt:lpstr>
      <vt:lpstr>Slide 4</vt:lpstr>
      <vt:lpstr>Slide 5</vt:lpstr>
      <vt:lpstr>Big Corporations 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Bottled Water</dc:title>
  <dc:creator>tjessel</dc:creator>
  <cp:lastModifiedBy>tjessel</cp:lastModifiedBy>
  <cp:revision>1</cp:revision>
  <dcterms:created xsi:type="dcterms:W3CDTF">2011-11-22T15:47:41Z</dcterms:created>
  <dcterms:modified xsi:type="dcterms:W3CDTF">2011-11-22T20:40:44Z</dcterms:modified>
</cp:coreProperties>
</file>