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35"/>
  </p:notesMasterIdLst>
  <p:sldIdLst>
    <p:sldId id="256" r:id="rId8"/>
    <p:sldId id="257" r:id="rId9"/>
    <p:sldId id="258" r:id="rId10"/>
    <p:sldId id="259" r:id="rId11"/>
    <p:sldId id="260" r:id="rId12"/>
    <p:sldId id="261" r:id="rId13"/>
    <p:sldId id="263" r:id="rId14"/>
    <p:sldId id="264" r:id="rId15"/>
    <p:sldId id="265" r:id="rId16"/>
    <p:sldId id="266" r:id="rId17"/>
    <p:sldId id="268" r:id="rId18"/>
    <p:sldId id="269" r:id="rId19"/>
    <p:sldId id="270" r:id="rId20"/>
    <p:sldId id="271" r:id="rId21"/>
    <p:sldId id="272" r:id="rId22"/>
    <p:sldId id="273" r:id="rId23"/>
    <p:sldId id="274" r:id="rId24"/>
    <p:sldId id="275" r:id="rId25"/>
    <p:sldId id="276" r:id="rId26"/>
    <p:sldId id="262" r:id="rId27"/>
    <p:sldId id="277" r:id="rId28"/>
    <p:sldId id="278" r:id="rId29"/>
    <p:sldId id="284" r:id="rId30"/>
    <p:sldId id="280" r:id="rId31"/>
    <p:sldId id="283" r:id="rId32"/>
    <p:sldId id="281" r:id="rId33"/>
    <p:sldId id="282" r:id="rId34"/>
  </p:sldIdLst>
  <p:sldSz cx="10080625" cy="7559675"/>
  <p:notesSz cx="7772400" cy="10058400"/>
  <p:defaultTextStyle>
    <a:defPPr>
      <a:defRPr lang="en-US"/>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5pPr>
    <a:lvl6pPr marL="2286000" algn="l" defTabSz="914400" rtl="0" eaLnBrk="1" latinLnBrk="0" hangingPunct="1">
      <a:defRPr kern="1200">
        <a:solidFill>
          <a:schemeClr val="tx1"/>
        </a:solidFill>
        <a:latin typeface="Arial" charset="0"/>
        <a:ea typeface="SimSun" charset="-122"/>
        <a:cs typeface="+mn-cs"/>
      </a:defRPr>
    </a:lvl6pPr>
    <a:lvl7pPr marL="2743200" algn="l" defTabSz="914400" rtl="0" eaLnBrk="1" latinLnBrk="0" hangingPunct="1">
      <a:defRPr kern="1200">
        <a:solidFill>
          <a:schemeClr val="tx1"/>
        </a:solidFill>
        <a:latin typeface="Arial" charset="0"/>
        <a:ea typeface="SimSun" charset="-122"/>
        <a:cs typeface="+mn-cs"/>
      </a:defRPr>
    </a:lvl7pPr>
    <a:lvl8pPr marL="3200400" algn="l" defTabSz="914400" rtl="0" eaLnBrk="1" latinLnBrk="0" hangingPunct="1">
      <a:defRPr kern="1200">
        <a:solidFill>
          <a:schemeClr val="tx1"/>
        </a:solidFill>
        <a:latin typeface="Arial" charset="0"/>
        <a:ea typeface="SimSun" charset="-122"/>
        <a:cs typeface="+mn-cs"/>
      </a:defRPr>
    </a:lvl8pPr>
    <a:lvl9pPr marL="3657600" algn="l" defTabSz="914400" rtl="0" eaLnBrk="1" latinLnBrk="0" hangingPunct="1">
      <a:defRPr kern="1200">
        <a:solidFill>
          <a:schemeClr val="tx1"/>
        </a:solidFill>
        <a:latin typeface="Arial" charset="0"/>
        <a:ea typeface="SimSun"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72" d="100"/>
          <a:sy n="72" d="100"/>
        </p:scale>
        <p:origin x="-1560" y="-3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567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38238" y="763588"/>
            <a:ext cx="54943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819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819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819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819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819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fld id="{4453208D-638E-4249-821E-8BBF683771C2}" type="slidenum">
              <a:rPr lang="en-US"/>
              <a:pPr/>
              <a:t>‹#›</a:t>
            </a:fld>
            <a:endParaRPr lang="en-US"/>
          </a:p>
        </p:txBody>
      </p:sp>
    </p:spTree>
    <p:extLst>
      <p:ext uri="{BB962C8B-B14F-4D97-AF65-F5344CB8AC3E}">
        <p14:creationId xmlns:p14="http://schemas.microsoft.com/office/powerpoint/2010/main" val="274211184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596B9D3-F3C6-4B90-A761-2220F54756B0}" type="slidenum">
              <a:rPr lang="en-US"/>
              <a:pPr/>
              <a:t>1</a:t>
            </a:fld>
            <a:endParaRPr lang="en-US"/>
          </a:p>
        </p:txBody>
      </p:sp>
      <p:sp>
        <p:nvSpPr>
          <p:cNvPr id="368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9F46E43-3849-4CB4-B4D2-2D277B195A9B}" type="slidenum">
              <a:rPr lang="en-US"/>
              <a:pPr/>
              <a:t>10</a:t>
            </a:fld>
            <a:endParaRPr lang="en-US"/>
          </a:p>
        </p:txBody>
      </p:sp>
      <p:sp>
        <p:nvSpPr>
          <p:cNvPr id="471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3BC7FB-FD7E-4BEF-80D9-FB502B75B314}" type="slidenum">
              <a:rPr lang="en-US"/>
              <a:pPr/>
              <a:t>11</a:t>
            </a:fld>
            <a:endParaRPr lang="en-US"/>
          </a:p>
        </p:txBody>
      </p:sp>
      <p:sp>
        <p:nvSpPr>
          <p:cNvPr id="4915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300EF7-12E2-4ED2-9109-0AFA91EF324C}" type="slidenum">
              <a:rPr lang="en-US"/>
              <a:pPr/>
              <a:t>12</a:t>
            </a:fld>
            <a:endParaRPr lang="en-US"/>
          </a:p>
        </p:txBody>
      </p:sp>
      <p:sp>
        <p:nvSpPr>
          <p:cNvPr id="5017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785BD8-981B-40FE-AF8D-EDBA2C6C52CF}" type="slidenum">
              <a:rPr lang="en-US"/>
              <a:pPr/>
              <a:t>13</a:t>
            </a:fld>
            <a:endParaRPr lang="en-US"/>
          </a:p>
        </p:txBody>
      </p:sp>
      <p:sp>
        <p:nvSpPr>
          <p:cNvPr id="512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14E536E-EF7F-4225-A29D-BB3FAD37EE4F}" type="slidenum">
              <a:rPr lang="en-US"/>
              <a:pPr/>
              <a:t>14</a:t>
            </a:fld>
            <a:endParaRPr lang="en-US"/>
          </a:p>
        </p:txBody>
      </p:sp>
      <p:sp>
        <p:nvSpPr>
          <p:cNvPr id="5222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A2E0EE-ED7F-40F1-8565-63AE15614880}" type="slidenum">
              <a:rPr lang="en-US"/>
              <a:pPr/>
              <a:t>15</a:t>
            </a:fld>
            <a:endParaRPr lang="en-US"/>
          </a:p>
        </p:txBody>
      </p:sp>
      <p:sp>
        <p:nvSpPr>
          <p:cNvPr id="5324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831382-52D5-4133-B3A2-83027A92E34E}" type="slidenum">
              <a:rPr lang="en-US"/>
              <a:pPr/>
              <a:t>16</a:t>
            </a:fld>
            <a:endParaRPr lang="en-US"/>
          </a:p>
        </p:txBody>
      </p:sp>
      <p:sp>
        <p:nvSpPr>
          <p:cNvPr id="5427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B6BDD44-E99B-4E5C-9D01-AA036E02E464}" type="slidenum">
              <a:rPr lang="en-US"/>
              <a:pPr/>
              <a:t>17</a:t>
            </a:fld>
            <a:endParaRPr lang="en-US"/>
          </a:p>
        </p:txBody>
      </p:sp>
      <p:sp>
        <p:nvSpPr>
          <p:cNvPr id="552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C0598B3-0C08-43E7-9C26-8E4821939B4E}" type="slidenum">
              <a:rPr lang="en-US"/>
              <a:pPr/>
              <a:t>18</a:t>
            </a:fld>
            <a:endParaRPr lang="en-US"/>
          </a:p>
        </p:txBody>
      </p:sp>
      <p:sp>
        <p:nvSpPr>
          <p:cNvPr id="5632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C0CDD4-777B-422C-AC54-46B04872375C}" type="slidenum">
              <a:rPr lang="en-US"/>
              <a:pPr/>
              <a:t>19</a:t>
            </a:fld>
            <a:endParaRPr lang="en-US"/>
          </a:p>
        </p:txBody>
      </p:sp>
      <p:sp>
        <p:nvSpPr>
          <p:cNvPr id="573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08C51CB-8E24-43E8-BFB8-E4506A0753DB}" type="slidenum">
              <a:rPr lang="en-US"/>
              <a:pPr/>
              <a:t>2</a:t>
            </a:fld>
            <a:endParaRPr lang="en-US"/>
          </a:p>
        </p:txBody>
      </p:sp>
      <p:sp>
        <p:nvSpPr>
          <p:cNvPr id="378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237A889-F68E-49F1-9999-41AE84A3532A}" type="slidenum">
              <a:rPr lang="en-US"/>
              <a:pPr/>
              <a:t>20</a:t>
            </a:fld>
            <a:endParaRPr lang="en-US"/>
          </a:p>
        </p:txBody>
      </p:sp>
      <p:sp>
        <p:nvSpPr>
          <p:cNvPr id="430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0DDEF1-6DD1-46BA-8F5E-1962E6BA83F3}" type="slidenum">
              <a:rPr lang="en-US"/>
              <a:pPr/>
              <a:t>21</a:t>
            </a:fld>
            <a:endParaRPr lang="en-US"/>
          </a:p>
        </p:txBody>
      </p:sp>
      <p:sp>
        <p:nvSpPr>
          <p:cNvPr id="583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F1C16F-60FE-47E3-A1E2-E6C03CFBA589}" type="slidenum">
              <a:rPr lang="en-US"/>
              <a:pPr/>
              <a:t>22</a:t>
            </a:fld>
            <a:endParaRPr lang="en-US"/>
          </a:p>
        </p:txBody>
      </p:sp>
      <p:sp>
        <p:nvSpPr>
          <p:cNvPr id="5939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026A1F-BAB6-469D-AB8F-AC20FE10B010}" type="slidenum">
              <a:rPr lang="en-US"/>
              <a:pPr/>
              <a:t>24</a:t>
            </a:fld>
            <a:endParaRPr lang="en-US"/>
          </a:p>
        </p:txBody>
      </p:sp>
      <p:sp>
        <p:nvSpPr>
          <p:cNvPr id="6144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107BDEF-796C-473A-AD21-F6EA7F3CB556}" type="slidenum">
              <a:rPr lang="en-US"/>
              <a:pPr/>
              <a:t>26</a:t>
            </a:fld>
            <a:endParaRPr lang="en-US"/>
          </a:p>
        </p:txBody>
      </p:sp>
      <p:sp>
        <p:nvSpPr>
          <p:cNvPr id="624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9D476B-0A01-40EC-B775-403B700D4E84}" type="slidenum">
              <a:rPr lang="en-US"/>
              <a:pPr/>
              <a:t>27</a:t>
            </a:fld>
            <a:endParaRPr lang="en-US"/>
          </a:p>
        </p:txBody>
      </p:sp>
      <p:sp>
        <p:nvSpPr>
          <p:cNvPr id="634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17139-093B-4FDC-BC2E-7795EA4AAF0D}" type="slidenum">
              <a:rPr lang="en-US"/>
              <a:pPr/>
              <a:t>3</a:t>
            </a:fld>
            <a:endParaRPr lang="en-US"/>
          </a:p>
        </p:txBody>
      </p:sp>
      <p:sp>
        <p:nvSpPr>
          <p:cNvPr id="389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C8E3BB-F7A3-44AE-92E1-6B4B294F398B}" type="slidenum">
              <a:rPr lang="en-US"/>
              <a:pPr/>
              <a:t>4</a:t>
            </a:fld>
            <a:endParaRPr lang="en-US"/>
          </a:p>
        </p:txBody>
      </p:sp>
      <p:sp>
        <p:nvSpPr>
          <p:cNvPr id="3993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2AE3DE-1EB5-4E8E-A034-0C119A8A1F81}" type="slidenum">
              <a:rPr lang="en-US"/>
              <a:pPr/>
              <a:t>5</a:t>
            </a:fld>
            <a:endParaRPr lang="en-US"/>
          </a:p>
        </p:txBody>
      </p:sp>
      <p:sp>
        <p:nvSpPr>
          <p:cNvPr id="409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2E732E-32AF-4DD0-9727-B6055BEB1CE0}" type="slidenum">
              <a:rPr lang="en-US"/>
              <a:pPr/>
              <a:t>6</a:t>
            </a:fld>
            <a:endParaRPr lang="en-US"/>
          </a:p>
        </p:txBody>
      </p:sp>
      <p:sp>
        <p:nvSpPr>
          <p:cNvPr id="4198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657E92-9AA1-4E3E-81A5-F0479D7CFE3C}" type="slidenum">
              <a:rPr lang="en-US"/>
              <a:pPr/>
              <a:t>7</a:t>
            </a:fld>
            <a:endParaRPr lang="en-US"/>
          </a:p>
        </p:txBody>
      </p:sp>
      <p:sp>
        <p:nvSpPr>
          <p:cNvPr id="440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93AA0D-DAF5-498A-8A99-05C8845E6B40}" type="slidenum">
              <a:rPr lang="en-US"/>
              <a:pPr/>
              <a:t>8</a:t>
            </a:fld>
            <a:endParaRPr lang="en-US"/>
          </a:p>
        </p:txBody>
      </p:sp>
      <p:sp>
        <p:nvSpPr>
          <p:cNvPr id="4505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944403-8B50-4464-A18D-6D022917FAC2}" type="slidenum">
              <a:rPr lang="en-US"/>
              <a:pPr/>
              <a:t>9</a:t>
            </a:fld>
            <a:endParaRPr lang="en-US"/>
          </a:p>
        </p:txBody>
      </p:sp>
      <p:sp>
        <p:nvSpPr>
          <p:cNvPr id="460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996D0D1-9508-4009-8C58-7335D0B07D6E}" type="slidenum">
              <a:rPr lang="en-US"/>
              <a:pPr/>
              <a:t>‹#›</a:t>
            </a:fld>
            <a:endParaRPr lang="en-US"/>
          </a:p>
        </p:txBody>
      </p:sp>
    </p:spTree>
    <p:extLst>
      <p:ext uri="{BB962C8B-B14F-4D97-AF65-F5344CB8AC3E}">
        <p14:creationId xmlns:p14="http://schemas.microsoft.com/office/powerpoint/2010/main" val="419462031"/>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E159F2B-4B46-4FD7-A716-038B889CF0D2}" type="slidenum">
              <a:rPr lang="en-US"/>
              <a:pPr/>
              <a:t>‹#›</a:t>
            </a:fld>
            <a:endParaRPr lang="en-US"/>
          </a:p>
        </p:txBody>
      </p:sp>
    </p:spTree>
    <p:extLst>
      <p:ext uri="{BB962C8B-B14F-4D97-AF65-F5344CB8AC3E}">
        <p14:creationId xmlns:p14="http://schemas.microsoft.com/office/powerpoint/2010/main" val="2606271469"/>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224E93E-A54B-4448-83B4-258180A224E2}" type="slidenum">
              <a:rPr lang="en-US"/>
              <a:pPr/>
              <a:t>‹#›</a:t>
            </a:fld>
            <a:endParaRPr lang="en-US"/>
          </a:p>
        </p:txBody>
      </p:sp>
    </p:spTree>
    <p:extLst>
      <p:ext uri="{BB962C8B-B14F-4D97-AF65-F5344CB8AC3E}">
        <p14:creationId xmlns:p14="http://schemas.microsoft.com/office/powerpoint/2010/main" val="4260534906"/>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67632AD-2C55-4975-9EDD-774C300414EB}" type="slidenum">
              <a:rPr lang="en-US"/>
              <a:pPr/>
              <a:t>‹#›</a:t>
            </a:fld>
            <a:endParaRPr lang="en-US"/>
          </a:p>
        </p:txBody>
      </p:sp>
    </p:spTree>
    <p:extLst>
      <p:ext uri="{BB962C8B-B14F-4D97-AF65-F5344CB8AC3E}">
        <p14:creationId xmlns:p14="http://schemas.microsoft.com/office/powerpoint/2010/main" val="321449221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E099DF2-DD76-459C-BE3D-14514B05B152}" type="slidenum">
              <a:rPr lang="en-US"/>
              <a:pPr/>
              <a:t>‹#›</a:t>
            </a:fld>
            <a:endParaRPr lang="en-US"/>
          </a:p>
        </p:txBody>
      </p:sp>
    </p:spTree>
    <p:extLst>
      <p:ext uri="{BB962C8B-B14F-4D97-AF65-F5344CB8AC3E}">
        <p14:creationId xmlns:p14="http://schemas.microsoft.com/office/powerpoint/2010/main" val="2332104285"/>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83F985D-F792-40C9-97C4-7CD33C002015}" type="slidenum">
              <a:rPr lang="en-US"/>
              <a:pPr/>
              <a:t>‹#›</a:t>
            </a:fld>
            <a:endParaRPr lang="en-US"/>
          </a:p>
        </p:txBody>
      </p:sp>
    </p:spTree>
    <p:extLst>
      <p:ext uri="{BB962C8B-B14F-4D97-AF65-F5344CB8AC3E}">
        <p14:creationId xmlns:p14="http://schemas.microsoft.com/office/powerpoint/2010/main" val="1873201101"/>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0475" y="2128838"/>
            <a:ext cx="4079875" cy="416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92750" y="2128838"/>
            <a:ext cx="4081463" cy="416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C0895A0-FCD7-45FE-BA07-AF5F1D6D6300}" type="slidenum">
              <a:rPr lang="en-US"/>
              <a:pPr/>
              <a:t>‹#›</a:t>
            </a:fld>
            <a:endParaRPr lang="en-US"/>
          </a:p>
        </p:txBody>
      </p:sp>
    </p:spTree>
    <p:extLst>
      <p:ext uri="{BB962C8B-B14F-4D97-AF65-F5344CB8AC3E}">
        <p14:creationId xmlns:p14="http://schemas.microsoft.com/office/powerpoint/2010/main" val="370671824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665371F-3371-43AE-8ABB-DFE98DAB648B}" type="slidenum">
              <a:rPr lang="en-US"/>
              <a:pPr/>
              <a:t>‹#›</a:t>
            </a:fld>
            <a:endParaRPr lang="en-US"/>
          </a:p>
        </p:txBody>
      </p:sp>
    </p:spTree>
    <p:extLst>
      <p:ext uri="{BB962C8B-B14F-4D97-AF65-F5344CB8AC3E}">
        <p14:creationId xmlns:p14="http://schemas.microsoft.com/office/powerpoint/2010/main" val="284242284"/>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6674E83-D30B-437D-B0CC-A9A01F40FA40}" type="slidenum">
              <a:rPr lang="en-US"/>
              <a:pPr/>
              <a:t>‹#›</a:t>
            </a:fld>
            <a:endParaRPr lang="en-US"/>
          </a:p>
        </p:txBody>
      </p:sp>
    </p:spTree>
    <p:extLst>
      <p:ext uri="{BB962C8B-B14F-4D97-AF65-F5344CB8AC3E}">
        <p14:creationId xmlns:p14="http://schemas.microsoft.com/office/powerpoint/2010/main" val="3032539336"/>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E7E4FD98-3482-4B02-A9E2-BA3046EAA5A4}" type="slidenum">
              <a:rPr lang="en-US"/>
              <a:pPr/>
              <a:t>‹#›</a:t>
            </a:fld>
            <a:endParaRPr lang="en-US"/>
          </a:p>
        </p:txBody>
      </p:sp>
    </p:spTree>
    <p:extLst>
      <p:ext uri="{BB962C8B-B14F-4D97-AF65-F5344CB8AC3E}">
        <p14:creationId xmlns:p14="http://schemas.microsoft.com/office/powerpoint/2010/main" val="2825028851"/>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679EB35-505B-4AFE-B4D4-457180D5CF59}" type="slidenum">
              <a:rPr lang="en-US"/>
              <a:pPr/>
              <a:t>‹#›</a:t>
            </a:fld>
            <a:endParaRPr lang="en-US"/>
          </a:p>
        </p:txBody>
      </p:sp>
    </p:spTree>
    <p:extLst>
      <p:ext uri="{BB962C8B-B14F-4D97-AF65-F5344CB8AC3E}">
        <p14:creationId xmlns:p14="http://schemas.microsoft.com/office/powerpoint/2010/main" val="3531356934"/>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F431983-0C60-49CE-9EC9-CFEB1D87B803}" type="slidenum">
              <a:rPr lang="en-US"/>
              <a:pPr/>
              <a:t>‹#›</a:t>
            </a:fld>
            <a:endParaRPr lang="en-US"/>
          </a:p>
        </p:txBody>
      </p:sp>
    </p:spTree>
    <p:extLst>
      <p:ext uri="{BB962C8B-B14F-4D97-AF65-F5344CB8AC3E}">
        <p14:creationId xmlns:p14="http://schemas.microsoft.com/office/powerpoint/2010/main" val="3098793216"/>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A4AB3C2-0B0B-46C7-852F-9BFFF2ECC217}" type="slidenum">
              <a:rPr lang="en-US"/>
              <a:pPr/>
              <a:t>‹#›</a:t>
            </a:fld>
            <a:endParaRPr lang="en-US"/>
          </a:p>
        </p:txBody>
      </p:sp>
    </p:spTree>
    <p:extLst>
      <p:ext uri="{BB962C8B-B14F-4D97-AF65-F5344CB8AC3E}">
        <p14:creationId xmlns:p14="http://schemas.microsoft.com/office/powerpoint/2010/main" val="1885281287"/>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366A765-EF34-4D71-932A-F2F51A704A87}" type="slidenum">
              <a:rPr lang="en-US"/>
              <a:pPr/>
              <a:t>‹#›</a:t>
            </a:fld>
            <a:endParaRPr lang="en-US"/>
          </a:p>
        </p:txBody>
      </p:sp>
    </p:spTree>
    <p:extLst>
      <p:ext uri="{BB962C8B-B14F-4D97-AF65-F5344CB8AC3E}">
        <p14:creationId xmlns:p14="http://schemas.microsoft.com/office/powerpoint/2010/main" val="4230235142"/>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7125" y="661988"/>
            <a:ext cx="2168525" cy="5635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661988"/>
            <a:ext cx="6353175" cy="5635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F83CA81-0475-4893-89D3-887986E73D04}" type="slidenum">
              <a:rPr lang="en-US"/>
              <a:pPr/>
              <a:t>‹#›</a:t>
            </a:fld>
            <a:endParaRPr lang="en-US"/>
          </a:p>
        </p:txBody>
      </p:sp>
    </p:spTree>
    <p:extLst>
      <p:ext uri="{BB962C8B-B14F-4D97-AF65-F5344CB8AC3E}">
        <p14:creationId xmlns:p14="http://schemas.microsoft.com/office/powerpoint/2010/main" val="3357096031"/>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7509345-F530-4238-8811-891225913DBE}" type="slidenum">
              <a:rPr lang="en-US"/>
              <a:pPr/>
              <a:t>‹#›</a:t>
            </a:fld>
            <a:endParaRPr lang="en-US"/>
          </a:p>
        </p:txBody>
      </p:sp>
    </p:spTree>
    <p:extLst>
      <p:ext uri="{BB962C8B-B14F-4D97-AF65-F5344CB8AC3E}">
        <p14:creationId xmlns:p14="http://schemas.microsoft.com/office/powerpoint/2010/main" val="1100028567"/>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FC522BA-13A0-4A96-A10E-BB2968B9C345}" type="slidenum">
              <a:rPr lang="en-US"/>
              <a:pPr/>
              <a:t>‹#›</a:t>
            </a:fld>
            <a:endParaRPr lang="en-US"/>
          </a:p>
        </p:txBody>
      </p:sp>
    </p:spTree>
    <p:extLst>
      <p:ext uri="{BB962C8B-B14F-4D97-AF65-F5344CB8AC3E}">
        <p14:creationId xmlns:p14="http://schemas.microsoft.com/office/powerpoint/2010/main" val="2255749126"/>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E478FA0-1958-438D-943A-3029AF37046F}" type="slidenum">
              <a:rPr lang="en-US"/>
              <a:pPr/>
              <a:t>‹#›</a:t>
            </a:fld>
            <a:endParaRPr lang="en-US"/>
          </a:p>
        </p:txBody>
      </p:sp>
    </p:spTree>
    <p:extLst>
      <p:ext uri="{BB962C8B-B14F-4D97-AF65-F5344CB8AC3E}">
        <p14:creationId xmlns:p14="http://schemas.microsoft.com/office/powerpoint/2010/main" val="1409965991"/>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68475"/>
            <a:ext cx="4332288" cy="506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4438" y="1768475"/>
            <a:ext cx="4333875" cy="506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2EDDCB7-8A9F-4D69-BE75-A1F59645F955}" type="slidenum">
              <a:rPr lang="en-US"/>
              <a:pPr/>
              <a:t>‹#›</a:t>
            </a:fld>
            <a:endParaRPr lang="en-US"/>
          </a:p>
        </p:txBody>
      </p:sp>
    </p:spTree>
    <p:extLst>
      <p:ext uri="{BB962C8B-B14F-4D97-AF65-F5344CB8AC3E}">
        <p14:creationId xmlns:p14="http://schemas.microsoft.com/office/powerpoint/2010/main" val="1066479526"/>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6EC3382-8FB0-415E-B549-03BDD7180992}" type="slidenum">
              <a:rPr lang="en-US"/>
              <a:pPr/>
              <a:t>‹#›</a:t>
            </a:fld>
            <a:endParaRPr lang="en-US"/>
          </a:p>
        </p:txBody>
      </p:sp>
    </p:spTree>
    <p:extLst>
      <p:ext uri="{BB962C8B-B14F-4D97-AF65-F5344CB8AC3E}">
        <p14:creationId xmlns:p14="http://schemas.microsoft.com/office/powerpoint/2010/main" val="963205758"/>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1303BF60-C924-4008-B7F0-EEB4C72BC1C5}" type="slidenum">
              <a:rPr lang="en-US"/>
              <a:pPr/>
              <a:t>‹#›</a:t>
            </a:fld>
            <a:endParaRPr lang="en-US"/>
          </a:p>
        </p:txBody>
      </p:sp>
    </p:spTree>
    <p:extLst>
      <p:ext uri="{BB962C8B-B14F-4D97-AF65-F5344CB8AC3E}">
        <p14:creationId xmlns:p14="http://schemas.microsoft.com/office/powerpoint/2010/main" val="793799763"/>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4DE018F7-FEC8-4CB4-A6A7-DC4393F74EA5}" type="slidenum">
              <a:rPr lang="en-US"/>
              <a:pPr/>
              <a:t>‹#›</a:t>
            </a:fld>
            <a:endParaRPr lang="en-US"/>
          </a:p>
        </p:txBody>
      </p:sp>
    </p:spTree>
    <p:extLst>
      <p:ext uri="{BB962C8B-B14F-4D97-AF65-F5344CB8AC3E}">
        <p14:creationId xmlns:p14="http://schemas.microsoft.com/office/powerpoint/2010/main" val="1443170824"/>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52E6EC7-1C5A-408F-9CD5-5C3F8594E196}" type="slidenum">
              <a:rPr lang="en-US"/>
              <a:pPr/>
              <a:t>‹#›</a:t>
            </a:fld>
            <a:endParaRPr lang="en-US"/>
          </a:p>
        </p:txBody>
      </p:sp>
    </p:spTree>
    <p:extLst>
      <p:ext uri="{BB962C8B-B14F-4D97-AF65-F5344CB8AC3E}">
        <p14:creationId xmlns:p14="http://schemas.microsoft.com/office/powerpoint/2010/main" val="1794566742"/>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1C5DB1-63A0-40F0-988E-396406CD3194}" type="slidenum">
              <a:rPr lang="en-US"/>
              <a:pPr/>
              <a:t>‹#›</a:t>
            </a:fld>
            <a:endParaRPr lang="en-US"/>
          </a:p>
        </p:txBody>
      </p:sp>
    </p:spTree>
    <p:extLst>
      <p:ext uri="{BB962C8B-B14F-4D97-AF65-F5344CB8AC3E}">
        <p14:creationId xmlns:p14="http://schemas.microsoft.com/office/powerpoint/2010/main" val="487393833"/>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EF875AD-26C2-42E0-B068-93DFE4A47A51}" type="slidenum">
              <a:rPr lang="en-US"/>
              <a:pPr/>
              <a:t>‹#›</a:t>
            </a:fld>
            <a:endParaRPr lang="en-US"/>
          </a:p>
        </p:txBody>
      </p:sp>
    </p:spTree>
    <p:extLst>
      <p:ext uri="{BB962C8B-B14F-4D97-AF65-F5344CB8AC3E}">
        <p14:creationId xmlns:p14="http://schemas.microsoft.com/office/powerpoint/2010/main" val="3225104053"/>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1A4C3E9-5C0C-4F7C-827E-6E53FDAD6BA8}" type="slidenum">
              <a:rPr lang="en-US"/>
              <a:pPr/>
              <a:t>‹#›</a:t>
            </a:fld>
            <a:endParaRPr lang="en-US"/>
          </a:p>
        </p:txBody>
      </p:sp>
    </p:spTree>
    <p:extLst>
      <p:ext uri="{BB962C8B-B14F-4D97-AF65-F5344CB8AC3E}">
        <p14:creationId xmlns:p14="http://schemas.microsoft.com/office/powerpoint/2010/main" val="3827971085"/>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4863" y="539750"/>
            <a:ext cx="2203450" cy="6297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39750"/>
            <a:ext cx="6462713" cy="6297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7ADD763-086F-410B-AE6B-42659165E8F3}" type="slidenum">
              <a:rPr lang="en-US"/>
              <a:pPr/>
              <a:t>‹#›</a:t>
            </a:fld>
            <a:endParaRPr lang="en-US"/>
          </a:p>
        </p:txBody>
      </p:sp>
    </p:spTree>
    <p:extLst>
      <p:ext uri="{BB962C8B-B14F-4D97-AF65-F5344CB8AC3E}">
        <p14:creationId xmlns:p14="http://schemas.microsoft.com/office/powerpoint/2010/main" val="2631590574"/>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B5F513F-5BC4-491D-A922-BA38BAF9F01B}" type="slidenum">
              <a:rPr lang="en-US"/>
              <a:pPr/>
              <a:t>‹#›</a:t>
            </a:fld>
            <a:endParaRPr lang="en-US"/>
          </a:p>
        </p:txBody>
      </p:sp>
    </p:spTree>
    <p:extLst>
      <p:ext uri="{BB962C8B-B14F-4D97-AF65-F5344CB8AC3E}">
        <p14:creationId xmlns:p14="http://schemas.microsoft.com/office/powerpoint/2010/main" val="898492925"/>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2EC8F6F-5A3C-40BD-8742-C887AA6CF2AF}" type="slidenum">
              <a:rPr lang="en-US"/>
              <a:pPr/>
              <a:t>‹#›</a:t>
            </a:fld>
            <a:endParaRPr lang="en-US"/>
          </a:p>
        </p:txBody>
      </p:sp>
    </p:spTree>
    <p:extLst>
      <p:ext uri="{BB962C8B-B14F-4D97-AF65-F5344CB8AC3E}">
        <p14:creationId xmlns:p14="http://schemas.microsoft.com/office/powerpoint/2010/main" val="1022484144"/>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45CFEE0-DF7C-4BAE-B4FB-C0DFCD7269E0}" type="slidenum">
              <a:rPr lang="en-US"/>
              <a:pPr/>
              <a:t>‹#›</a:t>
            </a:fld>
            <a:endParaRPr lang="en-US"/>
          </a:p>
        </p:txBody>
      </p:sp>
    </p:spTree>
    <p:extLst>
      <p:ext uri="{BB962C8B-B14F-4D97-AF65-F5344CB8AC3E}">
        <p14:creationId xmlns:p14="http://schemas.microsoft.com/office/powerpoint/2010/main" val="1401759933"/>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79613"/>
            <a:ext cx="406241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979613"/>
            <a:ext cx="40640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A26C3D8-ED90-4CAA-8896-30E3348907FA}" type="slidenum">
              <a:rPr lang="en-US"/>
              <a:pPr/>
              <a:t>‹#›</a:t>
            </a:fld>
            <a:endParaRPr lang="en-US"/>
          </a:p>
        </p:txBody>
      </p:sp>
    </p:spTree>
    <p:extLst>
      <p:ext uri="{BB962C8B-B14F-4D97-AF65-F5344CB8AC3E}">
        <p14:creationId xmlns:p14="http://schemas.microsoft.com/office/powerpoint/2010/main" val="299576725"/>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77D54F31-75BA-4AEC-8D67-06121ECF0616}" type="slidenum">
              <a:rPr lang="en-US"/>
              <a:pPr/>
              <a:t>‹#›</a:t>
            </a:fld>
            <a:endParaRPr lang="en-US"/>
          </a:p>
        </p:txBody>
      </p:sp>
    </p:spTree>
    <p:extLst>
      <p:ext uri="{BB962C8B-B14F-4D97-AF65-F5344CB8AC3E}">
        <p14:creationId xmlns:p14="http://schemas.microsoft.com/office/powerpoint/2010/main" val="69518373"/>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B535B5D-A13E-4EC0-8E3A-408573BA9451}" type="slidenum">
              <a:rPr lang="en-US"/>
              <a:pPr/>
              <a:t>‹#›</a:t>
            </a:fld>
            <a:endParaRPr lang="en-US"/>
          </a:p>
        </p:txBody>
      </p:sp>
    </p:spTree>
    <p:extLst>
      <p:ext uri="{BB962C8B-B14F-4D97-AF65-F5344CB8AC3E}">
        <p14:creationId xmlns:p14="http://schemas.microsoft.com/office/powerpoint/2010/main" val="3338956547"/>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FF1623A-6EAB-48FE-9076-549A6185336F}" type="slidenum">
              <a:rPr lang="en-US"/>
              <a:pPr/>
              <a:t>‹#›</a:t>
            </a:fld>
            <a:endParaRPr lang="en-US"/>
          </a:p>
        </p:txBody>
      </p:sp>
    </p:spTree>
    <p:extLst>
      <p:ext uri="{BB962C8B-B14F-4D97-AF65-F5344CB8AC3E}">
        <p14:creationId xmlns:p14="http://schemas.microsoft.com/office/powerpoint/2010/main" val="2221373526"/>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ED84CA1-BDD2-4706-ADA9-0923E6DE88A0}" type="slidenum">
              <a:rPr lang="en-US"/>
              <a:pPr/>
              <a:t>‹#›</a:t>
            </a:fld>
            <a:endParaRPr lang="en-US"/>
          </a:p>
        </p:txBody>
      </p:sp>
    </p:spTree>
    <p:extLst>
      <p:ext uri="{BB962C8B-B14F-4D97-AF65-F5344CB8AC3E}">
        <p14:creationId xmlns:p14="http://schemas.microsoft.com/office/powerpoint/2010/main" val="228896516"/>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654DD02-2E6A-4A39-9222-664DD5B8EA28}" type="slidenum">
              <a:rPr lang="en-US"/>
              <a:pPr/>
              <a:t>‹#›</a:t>
            </a:fld>
            <a:endParaRPr lang="en-US"/>
          </a:p>
        </p:txBody>
      </p:sp>
    </p:spTree>
    <p:extLst>
      <p:ext uri="{BB962C8B-B14F-4D97-AF65-F5344CB8AC3E}">
        <p14:creationId xmlns:p14="http://schemas.microsoft.com/office/powerpoint/2010/main" val="3901328445"/>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EF2238B-04B6-427B-89BD-224F208D6885}" type="slidenum">
              <a:rPr lang="en-US"/>
              <a:pPr/>
              <a:t>‹#›</a:t>
            </a:fld>
            <a:endParaRPr lang="en-US"/>
          </a:p>
        </p:txBody>
      </p:sp>
    </p:spTree>
    <p:extLst>
      <p:ext uri="{BB962C8B-B14F-4D97-AF65-F5344CB8AC3E}">
        <p14:creationId xmlns:p14="http://schemas.microsoft.com/office/powerpoint/2010/main" val="3806360501"/>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FB0C340-0615-4C70-A9E4-F2709778C917}" type="slidenum">
              <a:rPr lang="en-US"/>
              <a:pPr/>
              <a:t>‹#›</a:t>
            </a:fld>
            <a:endParaRPr lang="en-US"/>
          </a:p>
        </p:txBody>
      </p:sp>
    </p:spTree>
    <p:extLst>
      <p:ext uri="{BB962C8B-B14F-4D97-AF65-F5344CB8AC3E}">
        <p14:creationId xmlns:p14="http://schemas.microsoft.com/office/powerpoint/2010/main" val="154891836"/>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0413" y="720725"/>
            <a:ext cx="2068512" cy="5757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720725"/>
            <a:ext cx="6057900" cy="5757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9D51219-9D2E-4953-BDD9-6892AC3ED074}" type="slidenum">
              <a:rPr lang="en-US"/>
              <a:pPr/>
              <a:t>‹#›</a:t>
            </a:fld>
            <a:endParaRPr lang="en-US"/>
          </a:p>
        </p:txBody>
      </p:sp>
    </p:spTree>
    <p:extLst>
      <p:ext uri="{BB962C8B-B14F-4D97-AF65-F5344CB8AC3E}">
        <p14:creationId xmlns:p14="http://schemas.microsoft.com/office/powerpoint/2010/main" val="2668537399"/>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2DB2A1A-155F-464B-8523-BC25F1BA1126}" type="slidenum">
              <a:rPr lang="en-US"/>
              <a:pPr/>
              <a:t>‹#›</a:t>
            </a:fld>
            <a:endParaRPr lang="en-US"/>
          </a:p>
        </p:txBody>
      </p:sp>
    </p:spTree>
    <p:extLst>
      <p:ext uri="{BB962C8B-B14F-4D97-AF65-F5344CB8AC3E}">
        <p14:creationId xmlns:p14="http://schemas.microsoft.com/office/powerpoint/2010/main" val="943426505"/>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3F916E-9C0C-4827-8AE7-32F57A9E957E}" type="slidenum">
              <a:rPr lang="en-US"/>
              <a:pPr/>
              <a:t>‹#›</a:t>
            </a:fld>
            <a:endParaRPr lang="en-US"/>
          </a:p>
        </p:txBody>
      </p:sp>
    </p:spTree>
    <p:extLst>
      <p:ext uri="{BB962C8B-B14F-4D97-AF65-F5344CB8AC3E}">
        <p14:creationId xmlns:p14="http://schemas.microsoft.com/office/powerpoint/2010/main" val="1135334263"/>
      </p:ext>
    </p:extLst>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91B73A9-AE74-4396-A2D2-7B761FC21E27}" type="slidenum">
              <a:rPr lang="en-US"/>
              <a:pPr/>
              <a:t>‹#›</a:t>
            </a:fld>
            <a:endParaRPr lang="en-US"/>
          </a:p>
        </p:txBody>
      </p:sp>
    </p:spTree>
    <p:extLst>
      <p:ext uri="{BB962C8B-B14F-4D97-AF65-F5344CB8AC3E}">
        <p14:creationId xmlns:p14="http://schemas.microsoft.com/office/powerpoint/2010/main" val="1162313810"/>
      </p:ext>
    </p:extLst>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6EFA8E4-FF44-4128-B679-6000C7A1EA48}" type="slidenum">
              <a:rPr lang="en-US"/>
              <a:pPr/>
              <a:t>‹#›</a:t>
            </a:fld>
            <a:endParaRPr lang="en-US"/>
          </a:p>
        </p:txBody>
      </p:sp>
    </p:spTree>
    <p:extLst>
      <p:ext uri="{BB962C8B-B14F-4D97-AF65-F5344CB8AC3E}">
        <p14:creationId xmlns:p14="http://schemas.microsoft.com/office/powerpoint/2010/main" val="4046499362"/>
      </p:ext>
    </p:extLst>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95077F4-EE60-421A-8895-2A9BA4121151}" type="slidenum">
              <a:rPr lang="en-US"/>
              <a:pPr/>
              <a:t>‹#›</a:t>
            </a:fld>
            <a:endParaRPr lang="en-US"/>
          </a:p>
        </p:txBody>
      </p:sp>
    </p:spTree>
    <p:extLst>
      <p:ext uri="{BB962C8B-B14F-4D97-AF65-F5344CB8AC3E}">
        <p14:creationId xmlns:p14="http://schemas.microsoft.com/office/powerpoint/2010/main" val="353879078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3F5F870E-1A38-4FCE-9E77-72E0D2A17547}" type="slidenum">
              <a:rPr lang="en-US"/>
              <a:pPr/>
              <a:t>‹#›</a:t>
            </a:fld>
            <a:endParaRPr lang="en-US"/>
          </a:p>
        </p:txBody>
      </p:sp>
    </p:spTree>
    <p:extLst>
      <p:ext uri="{BB962C8B-B14F-4D97-AF65-F5344CB8AC3E}">
        <p14:creationId xmlns:p14="http://schemas.microsoft.com/office/powerpoint/2010/main" val="1108184400"/>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E688ACEC-4AC0-43F5-9953-87FEA9EAC9EE}" type="slidenum">
              <a:rPr lang="en-US"/>
              <a:pPr/>
              <a:t>‹#›</a:t>
            </a:fld>
            <a:endParaRPr lang="en-US"/>
          </a:p>
        </p:txBody>
      </p:sp>
    </p:spTree>
    <p:extLst>
      <p:ext uri="{BB962C8B-B14F-4D97-AF65-F5344CB8AC3E}">
        <p14:creationId xmlns:p14="http://schemas.microsoft.com/office/powerpoint/2010/main" val="3394513467"/>
      </p:ext>
    </p:extLst>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FEEBB18-6397-4B9C-8F07-8022D744EFFF}" type="slidenum">
              <a:rPr lang="en-US"/>
              <a:pPr/>
              <a:t>‹#›</a:t>
            </a:fld>
            <a:endParaRPr lang="en-US"/>
          </a:p>
        </p:txBody>
      </p:sp>
    </p:spTree>
    <p:extLst>
      <p:ext uri="{BB962C8B-B14F-4D97-AF65-F5344CB8AC3E}">
        <p14:creationId xmlns:p14="http://schemas.microsoft.com/office/powerpoint/2010/main" val="1534538489"/>
      </p:ext>
    </p:extLst>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2F558CE-56B9-4807-98DB-A55256ACC44A}" type="slidenum">
              <a:rPr lang="en-US"/>
              <a:pPr/>
              <a:t>‹#›</a:t>
            </a:fld>
            <a:endParaRPr lang="en-US"/>
          </a:p>
        </p:txBody>
      </p:sp>
    </p:spTree>
    <p:extLst>
      <p:ext uri="{BB962C8B-B14F-4D97-AF65-F5344CB8AC3E}">
        <p14:creationId xmlns:p14="http://schemas.microsoft.com/office/powerpoint/2010/main" val="3965717529"/>
      </p:ext>
    </p:extLst>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F4DA723-4DB3-46C0-9557-2A04AAA2678C}" type="slidenum">
              <a:rPr lang="en-US"/>
              <a:pPr/>
              <a:t>‹#›</a:t>
            </a:fld>
            <a:endParaRPr lang="en-US"/>
          </a:p>
        </p:txBody>
      </p:sp>
    </p:spTree>
    <p:extLst>
      <p:ext uri="{BB962C8B-B14F-4D97-AF65-F5344CB8AC3E}">
        <p14:creationId xmlns:p14="http://schemas.microsoft.com/office/powerpoint/2010/main" val="877491596"/>
      </p:ext>
    </p:extLst>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39FEC57-9789-46D7-B7A1-03E6638E05AB}" type="slidenum">
              <a:rPr lang="en-US"/>
              <a:pPr/>
              <a:t>‹#›</a:t>
            </a:fld>
            <a:endParaRPr lang="en-US"/>
          </a:p>
        </p:txBody>
      </p:sp>
    </p:spTree>
    <p:extLst>
      <p:ext uri="{BB962C8B-B14F-4D97-AF65-F5344CB8AC3E}">
        <p14:creationId xmlns:p14="http://schemas.microsoft.com/office/powerpoint/2010/main" val="2815014250"/>
      </p:ext>
    </p:extLst>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B8F368C-DBFF-474B-BD2B-F36D35097918}" type="slidenum">
              <a:rPr lang="en-US"/>
              <a:pPr/>
              <a:t>‹#›</a:t>
            </a:fld>
            <a:endParaRPr lang="en-US"/>
          </a:p>
        </p:txBody>
      </p:sp>
    </p:spTree>
    <p:extLst>
      <p:ext uri="{BB962C8B-B14F-4D97-AF65-F5344CB8AC3E}">
        <p14:creationId xmlns:p14="http://schemas.microsoft.com/office/powerpoint/2010/main" val="2633504650"/>
      </p:ext>
    </p:extLst>
  </p:cSld>
  <p:clrMapOvr>
    <a:masterClrMapping/>
  </p:clrMapOvr>
  <p:transition spd="slow">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0596FDE-B7C9-4E60-86A4-59E151041AC2}" type="slidenum">
              <a:rPr lang="en-US"/>
              <a:pPr/>
              <a:t>‹#›</a:t>
            </a:fld>
            <a:endParaRPr lang="en-US"/>
          </a:p>
        </p:txBody>
      </p:sp>
    </p:spTree>
    <p:extLst>
      <p:ext uri="{BB962C8B-B14F-4D97-AF65-F5344CB8AC3E}">
        <p14:creationId xmlns:p14="http://schemas.microsoft.com/office/powerpoint/2010/main" val="4216771373"/>
      </p:ext>
    </p:extLst>
  </p:cSld>
  <p:clrMapOvr>
    <a:masterClrMapping/>
  </p:clrMapOvr>
  <p:transition spd="slow">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1CAA9F1-6D0D-40E3-BB1C-F16B16BDA6C7}" type="slidenum">
              <a:rPr lang="en-US"/>
              <a:pPr/>
              <a:t>‹#›</a:t>
            </a:fld>
            <a:endParaRPr lang="en-US"/>
          </a:p>
        </p:txBody>
      </p:sp>
    </p:spTree>
    <p:extLst>
      <p:ext uri="{BB962C8B-B14F-4D97-AF65-F5344CB8AC3E}">
        <p14:creationId xmlns:p14="http://schemas.microsoft.com/office/powerpoint/2010/main" val="1208294522"/>
      </p:ext>
    </p:extLst>
  </p:cSld>
  <p:clrMapOvr>
    <a:masterClrMapping/>
  </p:clrMapOvr>
  <p:transition spd="slow">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D2B58C4-7F12-4006-8D52-FA232A136184}" type="slidenum">
              <a:rPr lang="en-US"/>
              <a:pPr/>
              <a:t>‹#›</a:t>
            </a:fld>
            <a:endParaRPr lang="en-US"/>
          </a:p>
        </p:txBody>
      </p:sp>
    </p:spTree>
    <p:extLst>
      <p:ext uri="{BB962C8B-B14F-4D97-AF65-F5344CB8AC3E}">
        <p14:creationId xmlns:p14="http://schemas.microsoft.com/office/powerpoint/2010/main" val="3093242890"/>
      </p:ext>
    </p:extLst>
  </p:cSld>
  <p:clrMapOvr>
    <a:masterClrMapping/>
  </p:clrMapOvr>
  <p:transition spd="slow">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339975"/>
            <a:ext cx="388302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339975"/>
            <a:ext cx="388302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B46FCF8-9778-4D34-B937-5DBF2CD4DC36}" type="slidenum">
              <a:rPr lang="en-US"/>
              <a:pPr/>
              <a:t>‹#›</a:t>
            </a:fld>
            <a:endParaRPr lang="en-US"/>
          </a:p>
        </p:txBody>
      </p:sp>
    </p:spTree>
    <p:extLst>
      <p:ext uri="{BB962C8B-B14F-4D97-AF65-F5344CB8AC3E}">
        <p14:creationId xmlns:p14="http://schemas.microsoft.com/office/powerpoint/2010/main" val="283882790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4C9E495-6637-4F9B-87CD-3D2B945277E3}" type="slidenum">
              <a:rPr lang="en-US"/>
              <a:pPr/>
              <a:t>‹#›</a:t>
            </a:fld>
            <a:endParaRPr lang="en-US"/>
          </a:p>
        </p:txBody>
      </p:sp>
    </p:spTree>
    <p:extLst>
      <p:ext uri="{BB962C8B-B14F-4D97-AF65-F5344CB8AC3E}">
        <p14:creationId xmlns:p14="http://schemas.microsoft.com/office/powerpoint/2010/main" val="3333855993"/>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0D7A9B7-864E-4636-BFC0-BDEDE46B4839}" type="slidenum">
              <a:rPr lang="en-US"/>
              <a:pPr/>
              <a:t>‹#›</a:t>
            </a:fld>
            <a:endParaRPr lang="en-US"/>
          </a:p>
        </p:txBody>
      </p:sp>
    </p:spTree>
    <p:extLst>
      <p:ext uri="{BB962C8B-B14F-4D97-AF65-F5344CB8AC3E}">
        <p14:creationId xmlns:p14="http://schemas.microsoft.com/office/powerpoint/2010/main" val="4143872974"/>
      </p:ext>
    </p:extLst>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F3FFB8C-DF3F-4AE1-90A3-3FF960BFC9F2}" type="slidenum">
              <a:rPr lang="en-US"/>
              <a:pPr/>
              <a:t>‹#›</a:t>
            </a:fld>
            <a:endParaRPr lang="en-US"/>
          </a:p>
        </p:txBody>
      </p:sp>
    </p:spTree>
    <p:extLst>
      <p:ext uri="{BB962C8B-B14F-4D97-AF65-F5344CB8AC3E}">
        <p14:creationId xmlns:p14="http://schemas.microsoft.com/office/powerpoint/2010/main" val="730266385"/>
      </p:ext>
    </p:extLst>
  </p:cSld>
  <p:clrMapOvr>
    <a:masterClrMapping/>
  </p:clrMapOvr>
  <p:transition spd="slow">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33965BB-CD6B-4BEF-BFE8-7956B37BF1A7}" type="slidenum">
              <a:rPr lang="en-US"/>
              <a:pPr/>
              <a:t>‹#›</a:t>
            </a:fld>
            <a:endParaRPr lang="en-US"/>
          </a:p>
        </p:txBody>
      </p:sp>
    </p:spTree>
    <p:extLst>
      <p:ext uri="{BB962C8B-B14F-4D97-AF65-F5344CB8AC3E}">
        <p14:creationId xmlns:p14="http://schemas.microsoft.com/office/powerpoint/2010/main" val="3193083703"/>
      </p:ext>
    </p:extLst>
  </p:cSld>
  <p:clrMapOvr>
    <a:masterClrMapping/>
  </p:clrMapOvr>
  <p:transition spd="slow">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B20C977-3BBA-4876-9831-175C3F7D55CA}" type="slidenum">
              <a:rPr lang="en-US"/>
              <a:pPr/>
              <a:t>‹#›</a:t>
            </a:fld>
            <a:endParaRPr lang="en-US"/>
          </a:p>
        </p:txBody>
      </p:sp>
    </p:spTree>
    <p:extLst>
      <p:ext uri="{BB962C8B-B14F-4D97-AF65-F5344CB8AC3E}">
        <p14:creationId xmlns:p14="http://schemas.microsoft.com/office/powerpoint/2010/main" val="1343287785"/>
      </p:ext>
    </p:extLst>
  </p:cSld>
  <p:clrMapOvr>
    <a:masterClrMapping/>
  </p:clrMapOvr>
  <p:transition spd="slow">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F753CCE-5F61-4DDF-BD7E-C979CE2EF757}" type="slidenum">
              <a:rPr lang="en-US"/>
              <a:pPr/>
              <a:t>‹#›</a:t>
            </a:fld>
            <a:endParaRPr lang="en-US"/>
          </a:p>
        </p:txBody>
      </p:sp>
    </p:spTree>
    <p:extLst>
      <p:ext uri="{BB962C8B-B14F-4D97-AF65-F5344CB8AC3E}">
        <p14:creationId xmlns:p14="http://schemas.microsoft.com/office/powerpoint/2010/main" val="3736875050"/>
      </p:ext>
    </p:extLst>
  </p:cSld>
  <p:clrMapOvr>
    <a:masterClrMapping/>
  </p:clrMapOvr>
  <p:transition spd="slow">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E9F5C19-534F-4C31-948B-63297CC15E96}" type="slidenum">
              <a:rPr lang="en-US"/>
              <a:pPr/>
              <a:t>‹#›</a:t>
            </a:fld>
            <a:endParaRPr lang="en-US"/>
          </a:p>
        </p:txBody>
      </p:sp>
    </p:spTree>
    <p:extLst>
      <p:ext uri="{BB962C8B-B14F-4D97-AF65-F5344CB8AC3E}">
        <p14:creationId xmlns:p14="http://schemas.microsoft.com/office/powerpoint/2010/main" val="1066368008"/>
      </p:ext>
    </p:extLst>
  </p:cSld>
  <p:clrMapOvr>
    <a:masterClrMapping/>
  </p:clrMapOvr>
  <p:transition spd="slow">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717550"/>
            <a:ext cx="2114550" cy="5940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717550"/>
            <a:ext cx="6191250"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10B5F36-6F6E-4A0F-A297-5102819EE674}" type="slidenum">
              <a:rPr lang="en-US"/>
              <a:pPr/>
              <a:t>‹#›</a:t>
            </a:fld>
            <a:endParaRPr lang="en-US"/>
          </a:p>
        </p:txBody>
      </p:sp>
    </p:spTree>
    <p:extLst>
      <p:ext uri="{BB962C8B-B14F-4D97-AF65-F5344CB8AC3E}">
        <p14:creationId xmlns:p14="http://schemas.microsoft.com/office/powerpoint/2010/main" val="2505566943"/>
      </p:ext>
    </p:extLst>
  </p:cSld>
  <p:clrMapOvr>
    <a:masterClrMapping/>
  </p:clrMapOvr>
  <p:transition spd="slow">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642B243-A16B-4F6E-8489-57A86A10C335}" type="slidenum">
              <a:rPr lang="en-US"/>
              <a:pPr/>
              <a:t>‹#›</a:t>
            </a:fld>
            <a:endParaRPr lang="en-US"/>
          </a:p>
        </p:txBody>
      </p:sp>
    </p:spTree>
    <p:extLst>
      <p:ext uri="{BB962C8B-B14F-4D97-AF65-F5344CB8AC3E}">
        <p14:creationId xmlns:p14="http://schemas.microsoft.com/office/powerpoint/2010/main" val="4220163034"/>
      </p:ext>
    </p:extLst>
  </p:cSld>
  <p:clrMapOvr>
    <a:masterClrMapping/>
  </p:clrMapOvr>
  <p:transition spd="slow">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6C0C514-D6EF-467B-B874-BAA54115CBC5}" type="slidenum">
              <a:rPr lang="en-US"/>
              <a:pPr/>
              <a:t>‹#›</a:t>
            </a:fld>
            <a:endParaRPr lang="en-US"/>
          </a:p>
        </p:txBody>
      </p:sp>
    </p:spTree>
    <p:extLst>
      <p:ext uri="{BB962C8B-B14F-4D97-AF65-F5344CB8AC3E}">
        <p14:creationId xmlns:p14="http://schemas.microsoft.com/office/powerpoint/2010/main" val="551553056"/>
      </p:ext>
    </p:extLst>
  </p:cSld>
  <p:clrMapOvr>
    <a:masterClrMapping/>
  </p:clrMapOvr>
  <p:transition spd="slow">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2D80160-4747-4776-8E3D-7201FAF8E570}" type="slidenum">
              <a:rPr lang="en-US"/>
              <a:pPr/>
              <a:t>‹#›</a:t>
            </a:fld>
            <a:endParaRPr lang="en-US"/>
          </a:p>
        </p:txBody>
      </p:sp>
    </p:spTree>
    <p:extLst>
      <p:ext uri="{BB962C8B-B14F-4D97-AF65-F5344CB8AC3E}">
        <p14:creationId xmlns:p14="http://schemas.microsoft.com/office/powerpoint/2010/main" val="183821127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53D480B5-9E63-46EF-839F-61A581245AF9}" type="slidenum">
              <a:rPr lang="en-US"/>
              <a:pPr/>
              <a:t>‹#›</a:t>
            </a:fld>
            <a:endParaRPr lang="en-US"/>
          </a:p>
        </p:txBody>
      </p:sp>
    </p:spTree>
    <p:extLst>
      <p:ext uri="{BB962C8B-B14F-4D97-AF65-F5344CB8AC3E}">
        <p14:creationId xmlns:p14="http://schemas.microsoft.com/office/powerpoint/2010/main" val="2878536776"/>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4375"/>
            <a:ext cx="4062412" cy="416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984375"/>
            <a:ext cx="4064000" cy="416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1615072-1C1B-4B50-95AE-DA44760F5B91}" type="slidenum">
              <a:rPr lang="en-US"/>
              <a:pPr/>
              <a:t>‹#›</a:t>
            </a:fld>
            <a:endParaRPr lang="en-US"/>
          </a:p>
        </p:txBody>
      </p:sp>
    </p:spTree>
    <p:extLst>
      <p:ext uri="{BB962C8B-B14F-4D97-AF65-F5344CB8AC3E}">
        <p14:creationId xmlns:p14="http://schemas.microsoft.com/office/powerpoint/2010/main" val="2598381103"/>
      </p:ext>
    </p:extLst>
  </p:cSld>
  <p:clrMapOvr>
    <a:masterClrMapping/>
  </p:clrMapOvr>
  <p:transition spd="slow">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A3BA4711-F988-46EC-9491-5551D6E5B608}" type="slidenum">
              <a:rPr lang="en-US"/>
              <a:pPr/>
              <a:t>‹#›</a:t>
            </a:fld>
            <a:endParaRPr lang="en-US"/>
          </a:p>
        </p:txBody>
      </p:sp>
    </p:spTree>
    <p:extLst>
      <p:ext uri="{BB962C8B-B14F-4D97-AF65-F5344CB8AC3E}">
        <p14:creationId xmlns:p14="http://schemas.microsoft.com/office/powerpoint/2010/main" val="922962143"/>
      </p:ext>
    </p:extLst>
  </p:cSld>
  <p:clrMapOvr>
    <a:masterClrMapping/>
  </p:clrMapOvr>
  <p:transition spd="slow">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7E979FE-724E-4846-8C04-CF82070C44EA}" type="slidenum">
              <a:rPr lang="en-US"/>
              <a:pPr/>
              <a:t>‹#›</a:t>
            </a:fld>
            <a:endParaRPr lang="en-US"/>
          </a:p>
        </p:txBody>
      </p:sp>
    </p:spTree>
    <p:extLst>
      <p:ext uri="{BB962C8B-B14F-4D97-AF65-F5344CB8AC3E}">
        <p14:creationId xmlns:p14="http://schemas.microsoft.com/office/powerpoint/2010/main" val="2713411431"/>
      </p:ext>
    </p:extLst>
  </p:cSld>
  <p:clrMapOvr>
    <a:masterClrMapping/>
  </p:clrMapOvr>
  <p:transition spd="slow">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D7B96F1F-0DCE-42C0-9E89-1160CC3B3108}" type="slidenum">
              <a:rPr lang="en-US"/>
              <a:pPr/>
              <a:t>‹#›</a:t>
            </a:fld>
            <a:endParaRPr lang="en-US"/>
          </a:p>
        </p:txBody>
      </p:sp>
    </p:spTree>
    <p:extLst>
      <p:ext uri="{BB962C8B-B14F-4D97-AF65-F5344CB8AC3E}">
        <p14:creationId xmlns:p14="http://schemas.microsoft.com/office/powerpoint/2010/main" val="76885389"/>
      </p:ext>
    </p:extLst>
  </p:cSld>
  <p:clrMapOvr>
    <a:masterClrMapping/>
  </p:clrMapOvr>
  <p:transition spd="slow">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E955FEE-8701-4618-9B55-474BD333BC33}" type="slidenum">
              <a:rPr lang="en-US"/>
              <a:pPr/>
              <a:t>‹#›</a:t>
            </a:fld>
            <a:endParaRPr lang="en-US"/>
          </a:p>
        </p:txBody>
      </p:sp>
    </p:spTree>
    <p:extLst>
      <p:ext uri="{BB962C8B-B14F-4D97-AF65-F5344CB8AC3E}">
        <p14:creationId xmlns:p14="http://schemas.microsoft.com/office/powerpoint/2010/main" val="1681962125"/>
      </p:ext>
    </p:extLst>
  </p:cSld>
  <p:clrMapOvr>
    <a:masterClrMapping/>
  </p:clrMapOvr>
  <p:transition spd="slow">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471D7FF-9367-4264-9969-2848F1F33D17}" type="slidenum">
              <a:rPr lang="en-US"/>
              <a:pPr/>
              <a:t>‹#›</a:t>
            </a:fld>
            <a:endParaRPr lang="en-US"/>
          </a:p>
        </p:txBody>
      </p:sp>
    </p:spTree>
    <p:extLst>
      <p:ext uri="{BB962C8B-B14F-4D97-AF65-F5344CB8AC3E}">
        <p14:creationId xmlns:p14="http://schemas.microsoft.com/office/powerpoint/2010/main" val="2723917661"/>
      </p:ext>
    </p:extLst>
  </p:cSld>
  <p:clrMapOvr>
    <a:masterClrMapping/>
  </p:clrMapOvr>
  <p:transition spd="slow">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A70C2A7-9104-4E01-A327-B9D04BFD4485}" type="slidenum">
              <a:rPr lang="en-US"/>
              <a:pPr/>
              <a:t>‹#›</a:t>
            </a:fld>
            <a:endParaRPr lang="en-US"/>
          </a:p>
        </p:txBody>
      </p:sp>
    </p:spTree>
    <p:extLst>
      <p:ext uri="{BB962C8B-B14F-4D97-AF65-F5344CB8AC3E}">
        <p14:creationId xmlns:p14="http://schemas.microsoft.com/office/powerpoint/2010/main" val="1305964091"/>
      </p:ext>
    </p:extLst>
  </p:cSld>
  <p:clrMapOvr>
    <a:masterClrMapping/>
  </p:clrMapOvr>
  <p:transition spd="slow">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54038"/>
            <a:ext cx="2159000" cy="5599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54038"/>
            <a:ext cx="6327775"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4F5C8E3-FC9D-4CE3-9D1C-283C78151811}" type="slidenum">
              <a:rPr lang="en-US"/>
              <a:pPr/>
              <a:t>‹#›</a:t>
            </a:fld>
            <a:endParaRPr lang="en-US"/>
          </a:p>
        </p:txBody>
      </p:sp>
    </p:spTree>
    <p:extLst>
      <p:ext uri="{BB962C8B-B14F-4D97-AF65-F5344CB8AC3E}">
        <p14:creationId xmlns:p14="http://schemas.microsoft.com/office/powerpoint/2010/main" val="60308438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280A0B5-8A7A-4DDC-88F6-A299D6B6A11B}" type="slidenum">
              <a:rPr lang="en-US"/>
              <a:pPr/>
              <a:t>‹#›</a:t>
            </a:fld>
            <a:endParaRPr lang="en-US"/>
          </a:p>
        </p:txBody>
      </p:sp>
    </p:spTree>
    <p:extLst>
      <p:ext uri="{BB962C8B-B14F-4D97-AF65-F5344CB8AC3E}">
        <p14:creationId xmlns:p14="http://schemas.microsoft.com/office/powerpoint/2010/main" val="636860086"/>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7972F02-1CE4-4F33-BE1C-1F08F752EB66}" type="slidenum">
              <a:rPr lang="en-US"/>
              <a:pPr/>
              <a:t>‹#›</a:t>
            </a:fld>
            <a:endParaRPr lang="en-US"/>
          </a:p>
        </p:txBody>
      </p:sp>
    </p:spTree>
    <p:extLst>
      <p:ext uri="{BB962C8B-B14F-4D97-AF65-F5344CB8AC3E}">
        <p14:creationId xmlns:p14="http://schemas.microsoft.com/office/powerpoint/2010/main" val="6545516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Arial Unicode MS" charset="0"/>
              </a:defRPr>
            </a:lvl1pPr>
          </a:lstStyle>
          <a:p>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Arial Unicode MS" charset="0"/>
              </a:defRPr>
            </a:lvl1pPr>
          </a:lstStyle>
          <a:p>
            <a:fld id="{A90A8F64-90BB-463B-A207-8607568CC5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slow">
    <p:pull/>
  </p:transition>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971550" y="661988"/>
            <a:ext cx="86741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2050" name="Rectangle 2"/>
          <p:cNvSpPr>
            <a:spLocks noGrp="1" noChangeArrowheads="1"/>
          </p:cNvSpPr>
          <p:nvPr>
            <p:ph type="body" idx="1"/>
          </p:nvPr>
        </p:nvSpPr>
        <p:spPr bwMode="auto">
          <a:xfrm>
            <a:off x="1260475" y="2128838"/>
            <a:ext cx="8313738" cy="416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2051" name="Rectangle 3"/>
          <p:cNvSpPr>
            <a:spLocks noGrp="1" noChangeArrowheads="1"/>
          </p:cNvSpPr>
          <p:nvPr>
            <p:ph type="dt"/>
          </p:nvPr>
        </p:nvSpPr>
        <p:spPr bwMode="auto">
          <a:xfrm>
            <a:off x="971550" y="67437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FFFFFF"/>
                </a:solidFill>
                <a:latin typeface="Times New Roman" pitchFamily="16" charset="0"/>
                <a:cs typeface="+mn-cs"/>
              </a:defRPr>
            </a:lvl1pPr>
          </a:lstStyle>
          <a:p>
            <a:endParaRPr lang="en-US"/>
          </a:p>
        </p:txBody>
      </p:sp>
      <p:sp>
        <p:nvSpPr>
          <p:cNvPr id="2052" name="Rectangle 4"/>
          <p:cNvSpPr>
            <a:spLocks noGrp="1" noChangeArrowheads="1"/>
          </p:cNvSpPr>
          <p:nvPr>
            <p:ph type="ftr"/>
          </p:nvPr>
        </p:nvSpPr>
        <p:spPr bwMode="auto">
          <a:xfrm>
            <a:off x="3698875" y="674370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FFFFFF"/>
                </a:solidFill>
                <a:latin typeface="Times New Roman" pitchFamily="16" charset="0"/>
                <a:cs typeface="+mn-cs"/>
              </a:defRPr>
            </a:lvl1pPr>
          </a:lstStyle>
          <a:p>
            <a:endParaRPr lang="en-US"/>
          </a:p>
        </p:txBody>
      </p:sp>
      <p:sp>
        <p:nvSpPr>
          <p:cNvPr id="2053" name="Rectangle 5"/>
          <p:cNvSpPr>
            <a:spLocks noGrp="1" noChangeArrowheads="1"/>
          </p:cNvSpPr>
          <p:nvPr>
            <p:ph type="sldNum"/>
          </p:nvPr>
        </p:nvSpPr>
        <p:spPr bwMode="auto">
          <a:xfrm>
            <a:off x="7335838" y="67437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FFFFFF"/>
                </a:solidFill>
                <a:latin typeface="Times New Roman" pitchFamily="16" charset="0"/>
                <a:cs typeface="+mn-cs"/>
              </a:defRPr>
            </a:lvl1pPr>
          </a:lstStyle>
          <a:p>
            <a:fld id="{551CE981-33A5-4298-AAD3-A5B70F90DB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pull/>
  </p:transition>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539750" y="539750"/>
            <a:ext cx="8818563"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3074" name="Rectangle 2"/>
          <p:cNvSpPr>
            <a:spLocks noGrp="1" noChangeArrowheads="1"/>
          </p:cNvSpPr>
          <p:nvPr>
            <p:ph type="body" idx="1"/>
          </p:nvPr>
        </p:nvSpPr>
        <p:spPr bwMode="auto">
          <a:xfrm>
            <a:off x="539750" y="1768475"/>
            <a:ext cx="8818563"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3075" name="Rectangle 3"/>
          <p:cNvSpPr>
            <a:spLocks noGrp="1" noChangeArrowheads="1"/>
          </p:cNvSpPr>
          <p:nvPr>
            <p:ph type="dt"/>
          </p:nvPr>
        </p:nvSpPr>
        <p:spPr bwMode="auto">
          <a:xfrm>
            <a:off x="539750" y="6996113"/>
            <a:ext cx="23368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FFFFFF"/>
                </a:solidFill>
                <a:latin typeface="Times New Roman" pitchFamily="16" charset="0"/>
                <a:cs typeface="+mn-cs"/>
              </a:defRPr>
            </a:lvl1pPr>
          </a:lstStyle>
          <a:p>
            <a:endParaRPr lang="en-US"/>
          </a:p>
        </p:txBody>
      </p:sp>
      <p:sp>
        <p:nvSpPr>
          <p:cNvPr id="3076" name="Rectangle 4"/>
          <p:cNvSpPr>
            <a:spLocks noGrp="1" noChangeArrowheads="1"/>
          </p:cNvSpPr>
          <p:nvPr>
            <p:ph type="ftr"/>
          </p:nvPr>
        </p:nvSpPr>
        <p:spPr bwMode="auto">
          <a:xfrm>
            <a:off x="3471863" y="6996113"/>
            <a:ext cx="31797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FFFFFF"/>
                </a:solidFill>
                <a:latin typeface="Times New Roman" pitchFamily="16" charset="0"/>
                <a:cs typeface="+mn-cs"/>
              </a:defRPr>
            </a:lvl1pPr>
          </a:lstStyle>
          <a:p>
            <a:endParaRPr lang="en-US"/>
          </a:p>
        </p:txBody>
      </p:sp>
      <p:sp>
        <p:nvSpPr>
          <p:cNvPr id="3077" name="Rectangle 5"/>
          <p:cNvSpPr>
            <a:spLocks noGrp="1" noChangeArrowheads="1"/>
          </p:cNvSpPr>
          <p:nvPr>
            <p:ph type="sldNum"/>
          </p:nvPr>
        </p:nvSpPr>
        <p:spPr bwMode="auto">
          <a:xfrm>
            <a:off x="7237413" y="6996113"/>
            <a:ext cx="23368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FFFFFF"/>
                </a:solidFill>
                <a:latin typeface="Times New Roman" pitchFamily="16" charset="0"/>
                <a:cs typeface="+mn-cs"/>
              </a:defRPr>
            </a:lvl1pPr>
          </a:lstStyle>
          <a:p>
            <a:fld id="{5CBEEBB4-F19E-460E-B0D5-0242908DFA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pull/>
  </p:transition>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57200"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900113" y="720725"/>
            <a:ext cx="8278812"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4098" name="Rectangle 2"/>
          <p:cNvSpPr>
            <a:spLocks noGrp="1" noChangeArrowheads="1"/>
          </p:cNvSpPr>
          <p:nvPr>
            <p:ph type="body" idx="1"/>
          </p:nvPr>
        </p:nvSpPr>
        <p:spPr bwMode="auto">
          <a:xfrm>
            <a:off x="900113" y="1979613"/>
            <a:ext cx="8278812" cy="449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4099"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mn-cs"/>
              </a:defRPr>
            </a:lvl1pPr>
          </a:lstStyle>
          <a:p>
            <a:endParaRPr lang="en-US"/>
          </a:p>
        </p:txBody>
      </p:sp>
      <p:sp>
        <p:nvSpPr>
          <p:cNvPr id="4100"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mn-cs"/>
              </a:defRPr>
            </a:lvl1pPr>
          </a:lstStyle>
          <a:p>
            <a:endParaRPr lang="en-US"/>
          </a:p>
        </p:txBody>
      </p:sp>
      <p:sp>
        <p:nvSpPr>
          <p:cNvPr id="4101"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mn-cs"/>
              </a:defRPr>
            </a:lvl1pPr>
          </a:lstStyle>
          <a:p>
            <a:fld id="{F5FA45A3-F364-4F2D-A41A-B1E56E1CA3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pull/>
  </p:transition>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57200"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5122"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5123"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FFFFFF"/>
                </a:solidFill>
                <a:latin typeface="+mn-lt"/>
                <a:cs typeface="+mn-cs"/>
              </a:defRPr>
            </a:lvl1pPr>
          </a:lstStyle>
          <a:p>
            <a:endParaRPr lang="en-US"/>
          </a:p>
        </p:txBody>
      </p:sp>
      <p:sp>
        <p:nvSpPr>
          <p:cNvPr id="5124"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FFFFFF"/>
                </a:solidFill>
                <a:latin typeface="+mn-lt"/>
                <a:cs typeface="+mn-cs"/>
              </a:defRPr>
            </a:lvl1pPr>
          </a:lstStyle>
          <a:p>
            <a:endParaRPr lang="en-US"/>
          </a:p>
        </p:txBody>
      </p:sp>
      <p:sp>
        <p:nvSpPr>
          <p:cNvPr id="5125"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FFFFFF"/>
                </a:solidFill>
                <a:latin typeface="+mn-lt"/>
                <a:cs typeface="+mn-cs"/>
              </a:defRPr>
            </a:lvl1pPr>
          </a:lstStyle>
          <a:p>
            <a:fld id="{C54E0527-954B-40AD-9340-DDDE6849955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pull/>
  </p:transition>
  <p:txStyles>
    <p:titleStyle>
      <a:lvl1pPr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mj-lt"/>
          <a:ea typeface="+mj-ea"/>
          <a:cs typeface="+mj-cs"/>
        </a:defRPr>
      </a:lvl1pPr>
      <a:lvl2pPr marL="742950" indent="-28575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2pPr>
      <a:lvl3pPr marL="1143000" indent="-22860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3pPr>
      <a:lvl4pPr marL="1600200" indent="-22860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4pPr>
      <a:lvl5pPr marL="2057400" indent="-22860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9pPr>
    </p:titleStyle>
    <p:bodyStyle>
      <a:lvl1pPr marL="342900" indent="-342900" algn="l" defTabSz="457200" rtl="0" fontAlgn="base" hangingPunct="0">
        <a:lnSpc>
          <a:spcPct val="95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57200" rtl="0" fontAlgn="base" hangingPunct="0">
        <a:lnSpc>
          <a:spcPct val="95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57200" rtl="0" fontAlgn="base" hangingPunct="0">
        <a:lnSpc>
          <a:spcPct val="95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57200" rtl="0" fontAlgn="base" hangingPunct="0">
        <a:lnSpc>
          <a:spcPct val="95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720725" y="717550"/>
            <a:ext cx="845820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6146" name="Rectangle 2"/>
          <p:cNvSpPr>
            <a:spLocks noGrp="1" noChangeArrowheads="1"/>
          </p:cNvSpPr>
          <p:nvPr>
            <p:ph type="body" idx="1"/>
          </p:nvPr>
        </p:nvSpPr>
        <p:spPr bwMode="auto">
          <a:xfrm>
            <a:off x="1079500" y="2339975"/>
            <a:ext cx="7918450"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614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FFFFFF"/>
                </a:solidFill>
                <a:latin typeface="Times New Roman" pitchFamily="16" charset="0"/>
                <a:cs typeface="+mn-cs"/>
              </a:defRPr>
            </a:lvl1pPr>
          </a:lstStyle>
          <a:p>
            <a:endParaRPr lang="en-US"/>
          </a:p>
        </p:txBody>
      </p:sp>
      <p:sp>
        <p:nvSpPr>
          <p:cNvPr id="614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FFFFFF"/>
                </a:solidFill>
                <a:latin typeface="Times New Roman" pitchFamily="16" charset="0"/>
                <a:cs typeface="+mn-cs"/>
              </a:defRPr>
            </a:lvl1pPr>
          </a:lstStyle>
          <a:p>
            <a:endParaRPr lang="en-US"/>
          </a:p>
        </p:txBody>
      </p:sp>
      <p:sp>
        <p:nvSpPr>
          <p:cNvPr id="614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FFFFFF"/>
                </a:solidFill>
                <a:latin typeface="Times New Roman" pitchFamily="16" charset="0"/>
                <a:cs typeface="+mn-cs"/>
              </a:defRPr>
            </a:lvl1pPr>
          </a:lstStyle>
          <a:p>
            <a:fld id="{3FC2A86C-79E9-4B29-BAC3-BA5D08C721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pull/>
  </p:transition>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57200"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20725" y="554038"/>
            <a:ext cx="86391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7170" name="Rectangle 2"/>
          <p:cNvSpPr>
            <a:spLocks noGrp="1" noChangeArrowheads="1"/>
          </p:cNvSpPr>
          <p:nvPr>
            <p:ph type="body" idx="1"/>
          </p:nvPr>
        </p:nvSpPr>
        <p:spPr bwMode="auto">
          <a:xfrm>
            <a:off x="900113" y="1984375"/>
            <a:ext cx="8278812" cy="416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7171" name="Rectangle 3"/>
          <p:cNvSpPr>
            <a:spLocks noGrp="1" noChangeArrowheads="1"/>
          </p:cNvSpPr>
          <p:nvPr>
            <p:ph type="dt"/>
          </p:nvPr>
        </p:nvSpPr>
        <p:spPr bwMode="auto">
          <a:xfrm>
            <a:off x="612775" y="64547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mn-cs"/>
              </a:defRPr>
            </a:lvl1pPr>
          </a:lstStyle>
          <a:p>
            <a:endParaRPr lang="en-US"/>
          </a:p>
        </p:txBody>
      </p:sp>
      <p:sp>
        <p:nvSpPr>
          <p:cNvPr id="7172" name="Rectangle 4"/>
          <p:cNvSpPr>
            <a:spLocks noGrp="1" noChangeArrowheads="1"/>
          </p:cNvSpPr>
          <p:nvPr>
            <p:ph type="ftr"/>
          </p:nvPr>
        </p:nvSpPr>
        <p:spPr bwMode="auto">
          <a:xfrm>
            <a:off x="3448050" y="64547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mn-cs"/>
              </a:defRPr>
            </a:lvl1pPr>
          </a:lstStyle>
          <a:p>
            <a:endParaRPr lang="en-US"/>
          </a:p>
        </p:txBody>
      </p:sp>
      <p:sp>
        <p:nvSpPr>
          <p:cNvPr id="7173" name="Rectangle 5"/>
          <p:cNvSpPr>
            <a:spLocks noGrp="1" noChangeArrowheads="1"/>
          </p:cNvSpPr>
          <p:nvPr>
            <p:ph type="sldNum"/>
          </p:nvPr>
        </p:nvSpPr>
        <p:spPr bwMode="auto">
          <a:xfrm>
            <a:off x="7083425" y="64547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mn-cs"/>
              </a:defRPr>
            </a:lvl1pPr>
          </a:lstStyle>
          <a:p>
            <a:fld id="{BB476E7A-9612-40EE-BAF4-0B455EAC014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ll/>
  </p:transition>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hyperlink" Target="http://www.wunr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8" Type="http://schemas.openxmlformats.org/officeDocument/2006/relationships/hyperlink" Target="http://www.uscis.gov/portal/site/uscis/menuitem.eb1d4c2a3e5b9ac89243c6a7543f6d1a/?vgnextoid=385d3e4d77d73210Vgn" TargetMode="External"/><Relationship Id="rId3" Type="http://schemas.openxmlformats.org/officeDocument/2006/relationships/hyperlink" Target="http://www.cal.org/co/somali/ssoc.html" TargetMode="External"/><Relationship Id="rId7" Type="http://schemas.openxmlformats.org/officeDocument/2006/relationships/hyperlink" Target="http://www.acf.hhs.gov/programs/orr/benefits/health.htm" TargetMode="External"/><Relationship Id="rId2" Type="http://schemas.openxmlformats.org/officeDocument/2006/relationships/notesSlide" Target="../notesSlides/notesSlide24.xml"/><Relationship Id="rId1" Type="http://schemas.openxmlformats.org/officeDocument/2006/relationships/slideLayout" Target="../slideLayouts/slideLayout73.xml"/><Relationship Id="rId6" Type="http://schemas.openxmlformats.org/officeDocument/2006/relationships/hyperlink" Target="http://www.unco.edu/cebs/news/newsevents/SomaliInfo.pdf" TargetMode="External"/><Relationship Id="rId5" Type="http://schemas.openxmlformats.org/officeDocument/2006/relationships/hyperlink" Target="http://www.state.gov/r/pa/ei/bgn/2863.htm" TargetMode="External"/><Relationship Id="rId4" Type="http://schemas.openxmlformats.org/officeDocument/2006/relationships/hyperlink" Target="http://www.irenees.net/fr/fiches/experience/fiche-experience-651.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thnomed.org/culture/somali/somali-cultural-profile" TargetMode="External"/><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hyperlink" Target="http://www.wfpha.org/2009_Turkey/Website%20postings/Monday%20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hyperlink" Target="http://digitalastro.skyinsight.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deathby1000papercuts.com/"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hyperlink" Target="http://www.diversehamilton.c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hyperlink" Target="http://www.irenes.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renes.net/" TargetMode="External"/><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3.xml"/><Relationship Id="rId5" Type="http://schemas.openxmlformats.org/officeDocument/2006/relationships/hyperlink" Target="http://www.state.gov/r/pa/ei/bgn/2863.htm"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hyperlink" Target="http://forefugees.com/category/refugees-in-us/somal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noChangeArrowheads="1"/>
          </p:cNvSpPr>
          <p:nvPr/>
        </p:nvSpPr>
        <p:spPr bwMode="auto">
          <a:xfrm>
            <a:off x="1535112" y="655637"/>
            <a:ext cx="7848600" cy="5516563"/>
          </a:xfrm>
          <a:prstGeom prst="roundRect">
            <a:avLst>
              <a:gd name="adj" fmla="val 28"/>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dirty="0"/>
          </a:p>
        </p:txBody>
      </p:sp>
      <p:sp>
        <p:nvSpPr>
          <p:cNvPr id="9218" name="Text Box 2"/>
          <p:cNvSpPr txBox="1">
            <a:spLocks noChangeArrowheads="1"/>
          </p:cNvSpPr>
          <p:nvPr/>
        </p:nvSpPr>
        <p:spPr bwMode="auto">
          <a:xfrm>
            <a:off x="5833208" y="1610140"/>
            <a:ext cx="3211512"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73224"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r>
              <a:rPr lang="en-US" sz="2800" b="1" dirty="0">
                <a:solidFill>
                  <a:srgbClr val="FFFFFF"/>
                </a:solidFill>
              </a:rPr>
              <a:t>Perspectives </a:t>
            </a:r>
          </a:p>
          <a:p>
            <a:r>
              <a:rPr lang="en-US" sz="2800" b="1" dirty="0">
                <a:solidFill>
                  <a:srgbClr val="FFFFFF"/>
                </a:solidFill>
              </a:rPr>
              <a:t>in medical care</a:t>
            </a:r>
            <a:r>
              <a:rPr lang="en-US" sz="2800" b="1" dirty="0" smtClean="0">
                <a:solidFill>
                  <a:srgbClr val="FFFFFF"/>
                </a:solidFill>
              </a:rPr>
              <a:t>:</a:t>
            </a:r>
            <a:endParaRPr lang="en-US" sz="2800" b="1" dirty="0">
              <a:solidFill>
                <a:srgbClr val="FFFFFF"/>
              </a:solidFill>
            </a:endParaRPr>
          </a:p>
          <a:p>
            <a:pPr>
              <a:lnSpc>
                <a:spcPct val="102000"/>
              </a:lnSpc>
            </a:pPr>
            <a:r>
              <a:rPr lang="en-US" sz="6000" dirty="0" err="1">
                <a:solidFill>
                  <a:srgbClr val="FFFFFF"/>
                </a:solidFill>
                <a:latin typeface="Impact" pitchFamily="32" charset="0"/>
              </a:rPr>
              <a:t>Somalian</a:t>
            </a:r>
            <a:r>
              <a:rPr lang="en-US" sz="6000" dirty="0">
                <a:solidFill>
                  <a:srgbClr val="FFFFFF"/>
                </a:solidFill>
                <a:latin typeface="Impact" pitchFamily="32" charset="0"/>
              </a:rPr>
              <a:t> </a:t>
            </a:r>
          </a:p>
          <a:p>
            <a:pPr>
              <a:lnSpc>
                <a:spcPct val="102000"/>
              </a:lnSpc>
            </a:pPr>
            <a:r>
              <a:rPr lang="en-US" sz="6000" dirty="0">
                <a:solidFill>
                  <a:srgbClr val="FFFFFF"/>
                </a:solidFill>
                <a:latin typeface="Impact" pitchFamily="32" charset="0"/>
              </a:rPr>
              <a:t>Refugees</a:t>
            </a:r>
          </a:p>
        </p:txBody>
      </p:sp>
      <p:sp>
        <p:nvSpPr>
          <p:cNvPr id="9221" name="Text Box 5"/>
          <p:cNvSpPr txBox="1">
            <a:spLocks noChangeArrowheads="1"/>
          </p:cNvSpPr>
          <p:nvPr/>
        </p:nvSpPr>
        <p:spPr bwMode="auto">
          <a:xfrm>
            <a:off x="1028700" y="6386513"/>
            <a:ext cx="805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9112"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gn="ctr"/>
            <a:r>
              <a:rPr lang="en-US" sz="1200" b="1" dirty="0" smtClean="0"/>
              <a:t>Tiffany </a:t>
            </a:r>
            <a:r>
              <a:rPr lang="en-US" sz="1200" b="1" dirty="0" err="1" smtClean="0"/>
              <a:t>Lehwald</a:t>
            </a:r>
            <a:r>
              <a:rPr lang="en-US" sz="1200" b="1" dirty="0" smtClean="0"/>
              <a:t>, </a:t>
            </a:r>
            <a:r>
              <a:rPr lang="en-US" sz="1200" b="1" dirty="0"/>
              <a:t>Michaela Frank, Robert Burns, Jessica Darnell and Andrea </a:t>
            </a:r>
            <a:r>
              <a:rPr lang="en-US" sz="1200" b="1" dirty="0" smtClean="0"/>
              <a:t>Bennett      ©2010</a:t>
            </a:r>
            <a:endParaRPr lang="en-US" sz="1200" b="1" dirty="0"/>
          </a:p>
        </p:txBody>
      </p:sp>
      <p:sp>
        <p:nvSpPr>
          <p:cNvPr id="9222" name="Text Box 6"/>
          <p:cNvSpPr txBox="1">
            <a:spLocks noChangeArrowheads="1"/>
          </p:cNvSpPr>
          <p:nvPr/>
        </p:nvSpPr>
        <p:spPr bwMode="auto">
          <a:xfrm>
            <a:off x="6115050" y="4572000"/>
            <a:ext cx="24066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pPr>
              <a:lnSpc>
                <a:spcPct val="118000"/>
              </a:lnSpc>
            </a:pPr>
            <a:r>
              <a:rPr lang="en-US">
                <a:solidFill>
                  <a:srgbClr val="FFFFFF"/>
                </a:solidFill>
                <a:latin typeface="Arial Black" pitchFamily="32" charset="0"/>
              </a:rPr>
              <a:t>Greeley, Colorado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65" y="1655859"/>
            <a:ext cx="4993335" cy="34955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p:nvPr/>
        </p:nvSpPr>
        <p:spPr>
          <a:xfrm>
            <a:off x="7318375" y="7036825"/>
            <a:ext cx="2136226" cy="264047"/>
          </a:xfrm>
          <a:prstGeom prst="rect">
            <a:avLst/>
          </a:prstGeom>
          <a:noFill/>
        </p:spPr>
        <p:txBody>
          <a:bodyPr wrap="none" rtlCol="0">
            <a:spAutoFit/>
          </a:bodyPr>
          <a:lstStyle/>
          <a:p>
            <a:r>
              <a:rPr lang="en-US" sz="1200" b="1" i="1" dirty="0" smtClean="0">
                <a:latin typeface="Times New Roman" pitchFamily="18" charset="0"/>
                <a:cs typeface="Times New Roman" pitchFamily="18" charset="0"/>
              </a:rPr>
              <a:t>Photo:  </a:t>
            </a:r>
            <a:r>
              <a:rPr lang="en-US" sz="1200" b="1" i="1" dirty="0" smtClean="0">
                <a:latin typeface="Times New Roman" pitchFamily="18" charset="0"/>
                <a:cs typeface="Times New Roman" pitchFamily="18" charset="0"/>
                <a:hlinkClick r:id="rId4"/>
              </a:rPr>
              <a:t>www.wunrn.com</a:t>
            </a:r>
            <a:r>
              <a:rPr lang="en-US" sz="1200" b="1" i="1" dirty="0" smtClean="0">
                <a:latin typeface="Times New Roman" pitchFamily="18" charset="0"/>
                <a:cs typeface="Times New Roman" pitchFamily="18" charset="0"/>
              </a:rPr>
              <a:t>  2009</a:t>
            </a:r>
            <a:endParaRPr lang="en-US" sz="1200" b="1" i="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noChangeArrowheads="1"/>
          </p:cNvSpPr>
          <p:nvPr/>
        </p:nvSpPr>
        <p:spPr bwMode="auto">
          <a:xfrm>
            <a:off x="1001712" y="2871788"/>
            <a:ext cx="1527176" cy="828675"/>
          </a:xfrm>
          <a:prstGeom prst="roundRect">
            <a:avLst>
              <a:gd name="adj" fmla="val 171"/>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857250"/>
            <a:ext cx="2384425" cy="1793875"/>
          </a:xfrm>
          <a:prstGeom prst="rect">
            <a:avLst/>
          </a:prstGeom>
          <a:noFill/>
          <a:ln>
            <a:noFill/>
          </a:ln>
          <a:effectLst/>
          <a:scene3d>
            <a:camera prst="orthographicFront"/>
            <a:lightRig rig="threePt" dir="t"/>
          </a:scene3d>
          <a:sp3d>
            <a:bevelT w="139700" h="139700" prst="divot"/>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2000057"/>
            <a:ext cx="3532187" cy="2343344"/>
          </a:xfrm>
          <a:prstGeom prst="rect">
            <a:avLst/>
          </a:prstGeom>
          <a:noFill/>
          <a:ln>
            <a:noFill/>
          </a:ln>
          <a:effectLst>
            <a:outerShdw dist="35921" dir="2700000" algn="ctr" rotWithShape="0">
              <a:srgbClr val="808080"/>
            </a:outerShdw>
            <a:reflection blurRad="6350" stA="52000" endA="300" endPos="35000" dir="5400000" sy="-100000" algn="bl" rotWithShape="0"/>
          </a:effectLst>
          <a:scene3d>
            <a:camera prst="orthographicFront"/>
            <a:lightRig rig="threePt" dir="t"/>
          </a:scene3d>
          <a:sp3d>
            <a:bevelT prst="slope"/>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9460" name="Text Box 4"/>
          <p:cNvSpPr txBox="1">
            <a:spLocks noChangeArrowheads="1"/>
          </p:cNvSpPr>
          <p:nvPr/>
        </p:nvSpPr>
        <p:spPr bwMode="auto">
          <a:xfrm>
            <a:off x="869950" y="2927350"/>
            <a:ext cx="1770063"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560" rIns="90000" bIns="45000"/>
          <a:lstStyle>
            <a:lvl1pPr>
              <a:tabLst>
                <a:tab pos="723900" algn="l"/>
                <a:tab pos="1447800" algn="l"/>
              </a:tabLst>
              <a:defRPr>
                <a:solidFill>
                  <a:srgbClr val="000000"/>
                </a:solidFill>
                <a:latin typeface="Arial" charset="0"/>
                <a:ea typeface="SimSun" charset="-122"/>
              </a:defRPr>
            </a:lvl1pPr>
            <a:lvl2pPr>
              <a:tabLst>
                <a:tab pos="723900" algn="l"/>
                <a:tab pos="1447800" algn="l"/>
              </a:tabLst>
              <a:defRPr>
                <a:solidFill>
                  <a:srgbClr val="000000"/>
                </a:solidFill>
                <a:latin typeface="Arial" charset="0"/>
                <a:ea typeface="SimSun" charset="-122"/>
              </a:defRPr>
            </a:lvl2pPr>
            <a:lvl3pPr>
              <a:tabLst>
                <a:tab pos="723900" algn="l"/>
                <a:tab pos="1447800" algn="l"/>
              </a:tabLst>
              <a:defRPr>
                <a:solidFill>
                  <a:srgbClr val="000000"/>
                </a:solidFill>
                <a:latin typeface="Arial" charset="0"/>
                <a:ea typeface="SimSun" charset="-122"/>
              </a:defRPr>
            </a:lvl3pPr>
            <a:lvl4pPr>
              <a:tabLst>
                <a:tab pos="723900" algn="l"/>
                <a:tab pos="1447800" algn="l"/>
              </a:tabLst>
              <a:defRPr>
                <a:solidFill>
                  <a:srgbClr val="000000"/>
                </a:solidFill>
                <a:latin typeface="Arial" charset="0"/>
                <a:ea typeface="SimSun" charset="-122"/>
              </a:defRPr>
            </a:lvl4pPr>
            <a:lvl5pPr>
              <a:tabLst>
                <a:tab pos="723900" algn="l"/>
                <a:tab pos="14478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SimSun" charset="-122"/>
              </a:defRPr>
            </a:lvl9pPr>
          </a:lstStyle>
          <a:p>
            <a:pPr algn="ctr">
              <a:lnSpc>
                <a:spcPct val="95000"/>
              </a:lnSpc>
            </a:pPr>
            <a:r>
              <a:rPr lang="en-US" sz="1000" b="1" i="1" dirty="0">
                <a:solidFill>
                  <a:srgbClr val="FFFFFF"/>
                </a:solidFill>
                <a:latin typeface="Times New Roman" pitchFamily="16" charset="0"/>
              </a:rPr>
              <a:t>Photos by RJ </a:t>
            </a:r>
            <a:r>
              <a:rPr lang="en-US" sz="1000" b="1" i="1" dirty="0" err="1">
                <a:solidFill>
                  <a:srgbClr val="FFFFFF"/>
                </a:solidFill>
                <a:latin typeface="Times New Roman" pitchFamily="16" charset="0"/>
              </a:rPr>
              <a:t>Sandosti</a:t>
            </a:r>
            <a:r>
              <a:rPr lang="en-US" sz="1000" b="1" i="1" dirty="0">
                <a:solidFill>
                  <a:srgbClr val="FFFFFF"/>
                </a:solidFill>
                <a:latin typeface="Times New Roman" pitchFamily="16" charset="0"/>
              </a:rPr>
              <a:t>,</a:t>
            </a:r>
          </a:p>
          <a:p>
            <a:pPr algn="ctr">
              <a:lnSpc>
                <a:spcPct val="95000"/>
              </a:lnSpc>
            </a:pPr>
            <a:r>
              <a:rPr lang="en-US" sz="1000" b="1" i="1" dirty="0">
                <a:solidFill>
                  <a:srgbClr val="FFFFFF"/>
                </a:solidFill>
                <a:latin typeface="Times New Roman" pitchFamily="16" charset="0"/>
              </a:rPr>
              <a:t>“Somali refugees take up</a:t>
            </a:r>
          </a:p>
          <a:p>
            <a:pPr algn="ctr">
              <a:lnSpc>
                <a:spcPct val="95000"/>
              </a:lnSpc>
            </a:pPr>
            <a:r>
              <a:rPr lang="en-US" sz="1000" b="1" i="1" dirty="0">
                <a:solidFill>
                  <a:srgbClr val="FFFFFF"/>
                </a:solidFill>
                <a:latin typeface="Times New Roman" pitchFamily="16" charset="0"/>
              </a:rPr>
              <a:t>new roots in Greeley,”</a:t>
            </a:r>
          </a:p>
          <a:p>
            <a:pPr algn="ctr">
              <a:lnSpc>
                <a:spcPct val="95000"/>
              </a:lnSpc>
            </a:pPr>
            <a:r>
              <a:rPr lang="en-US" sz="1000" b="1" i="1" dirty="0">
                <a:solidFill>
                  <a:srgbClr val="FFFFFF"/>
                </a:solidFill>
                <a:latin typeface="Times New Roman" pitchFamily="16" charset="0"/>
              </a:rPr>
              <a:t>The Denver Post, 2008</a:t>
            </a:r>
          </a:p>
        </p:txBody>
      </p:sp>
      <p:sp>
        <p:nvSpPr>
          <p:cNvPr id="19461" name="Text Box 5"/>
          <p:cNvSpPr txBox="1">
            <a:spLocks noChangeArrowheads="1"/>
          </p:cNvSpPr>
          <p:nvPr/>
        </p:nvSpPr>
        <p:spPr bwMode="auto">
          <a:xfrm>
            <a:off x="6372225" y="765175"/>
            <a:ext cx="2824163" cy="607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r>
              <a:rPr lang="en-US" sz="1600" b="1" dirty="0"/>
              <a:t>“We have a few different</a:t>
            </a:r>
          </a:p>
          <a:p>
            <a:r>
              <a:rPr lang="en-US" sz="1600" b="1" dirty="0"/>
              <a:t>refugee populations in</a:t>
            </a:r>
          </a:p>
          <a:p>
            <a:r>
              <a:rPr lang="en-US" sz="1600" b="1" dirty="0"/>
              <a:t>the Greeley area...they</a:t>
            </a:r>
          </a:p>
          <a:p>
            <a:r>
              <a:rPr lang="en-US" sz="1600" b="1" dirty="0"/>
              <a:t>come here for Swift; it's</a:t>
            </a:r>
          </a:p>
          <a:p>
            <a:r>
              <a:rPr lang="en-US" sz="1600" b="1" dirty="0"/>
              <a:t>why they moved here</a:t>
            </a:r>
            <a:r>
              <a:rPr lang="en-US" sz="1600" b="1" dirty="0" smtClean="0"/>
              <a:t>”</a:t>
            </a:r>
          </a:p>
          <a:p>
            <a:endParaRPr lang="en-US" sz="1600" b="1" dirty="0"/>
          </a:p>
          <a:p>
            <a:endParaRPr lang="en-US" sz="1600" b="1" dirty="0"/>
          </a:p>
          <a:p>
            <a:r>
              <a:rPr lang="en-US" sz="1600" b="1" dirty="0"/>
              <a:t>“Some are now working </a:t>
            </a:r>
          </a:p>
          <a:p>
            <a:r>
              <a:rPr lang="en-US" sz="1600" b="1" dirty="0"/>
              <a:t>with no coverage because</a:t>
            </a:r>
          </a:p>
          <a:p>
            <a:r>
              <a:rPr lang="en-US" sz="1600" b="1" dirty="0"/>
              <a:t>no one taught them how</a:t>
            </a:r>
          </a:p>
          <a:p>
            <a:r>
              <a:rPr lang="en-US" sz="1600" b="1" dirty="0"/>
              <a:t>to access the system in</a:t>
            </a:r>
          </a:p>
          <a:p>
            <a:r>
              <a:rPr lang="en-US" sz="1600" b="1" dirty="0"/>
              <a:t>the first six months</a:t>
            </a:r>
            <a:r>
              <a:rPr lang="en-US" sz="1600" b="1" dirty="0" smtClean="0"/>
              <a:t>”</a:t>
            </a:r>
          </a:p>
          <a:p>
            <a:endParaRPr lang="en-US" sz="1600" b="1" dirty="0"/>
          </a:p>
          <a:p>
            <a:endParaRPr lang="en-US" sz="1600" b="1" dirty="0"/>
          </a:p>
          <a:p>
            <a:r>
              <a:rPr lang="en-US" sz="1600" b="1" dirty="0"/>
              <a:t>“Some families have</a:t>
            </a:r>
          </a:p>
          <a:p>
            <a:r>
              <a:rPr lang="en-US" sz="1600" b="1" dirty="0"/>
              <a:t>some serious medical</a:t>
            </a:r>
          </a:p>
          <a:p>
            <a:r>
              <a:rPr lang="en-US" sz="1600" b="1" dirty="0"/>
              <a:t>issues</a:t>
            </a:r>
            <a:r>
              <a:rPr lang="en-US" sz="1600" b="1" dirty="0" smtClean="0"/>
              <a:t>.”</a:t>
            </a:r>
          </a:p>
          <a:p>
            <a:endParaRPr lang="en-US" sz="1600" b="1" dirty="0"/>
          </a:p>
          <a:p>
            <a:endParaRPr lang="en-US" sz="1600" b="1" dirty="0"/>
          </a:p>
          <a:p>
            <a:r>
              <a:rPr lang="en-US" sz="1600" b="1" dirty="0"/>
              <a:t>“They [</a:t>
            </a:r>
            <a:r>
              <a:rPr lang="en-US" sz="1600" b="1" dirty="0" smtClean="0"/>
              <a:t>Burmese/Karen</a:t>
            </a:r>
            <a:r>
              <a:rPr lang="en-US" sz="1600" b="1" dirty="0"/>
              <a:t>]</a:t>
            </a:r>
          </a:p>
          <a:p>
            <a:r>
              <a:rPr lang="en-US" sz="1600" b="1" dirty="0"/>
              <a:t>definitely face the same</a:t>
            </a:r>
          </a:p>
          <a:p>
            <a:r>
              <a:rPr lang="en-US" sz="1600" b="1" dirty="0"/>
              <a:t>barriers and have the</a:t>
            </a:r>
          </a:p>
          <a:p>
            <a:r>
              <a:rPr lang="en-US" sz="1600" b="1" dirty="0"/>
              <a:t>same needs.”</a:t>
            </a:r>
          </a:p>
          <a:p>
            <a:endParaRPr lang="en-US" dirty="0"/>
          </a:p>
          <a:p>
            <a:r>
              <a:rPr lang="en-US" sz="1400" b="1" i="1" dirty="0" smtClean="0">
                <a:solidFill>
                  <a:schemeClr val="tx1"/>
                </a:solidFill>
              </a:rPr>
              <a:t>Corrine </a:t>
            </a:r>
            <a:r>
              <a:rPr lang="en-US" sz="1400" b="1" i="1" dirty="0">
                <a:solidFill>
                  <a:schemeClr val="tx1"/>
                </a:solidFill>
              </a:rPr>
              <a:t>Crandall</a:t>
            </a:r>
            <a:r>
              <a:rPr lang="en-US" sz="1400" b="1" dirty="0">
                <a:solidFill>
                  <a:schemeClr val="tx1"/>
                </a:solidFill>
              </a:rPr>
              <a:t>, </a:t>
            </a:r>
            <a:r>
              <a:rPr lang="en-US" sz="1400" dirty="0"/>
              <a:t>Community</a:t>
            </a:r>
          </a:p>
          <a:p>
            <a:r>
              <a:rPr lang="en-US" sz="1400" dirty="0"/>
              <a:t>Outreach, Weld Social Services</a:t>
            </a:r>
          </a:p>
          <a:p>
            <a:r>
              <a:rPr lang="en-US" sz="1400" i="1" dirty="0"/>
              <a:t>10/2010</a:t>
            </a:r>
          </a:p>
        </p:txBody>
      </p:sp>
      <p:sp>
        <p:nvSpPr>
          <p:cNvPr id="19462" name="Text Box 6"/>
          <p:cNvSpPr txBox="1">
            <a:spLocks noChangeArrowheads="1"/>
          </p:cNvSpPr>
          <p:nvPr/>
        </p:nvSpPr>
        <p:spPr bwMode="auto">
          <a:xfrm>
            <a:off x="3429000" y="685800"/>
            <a:ext cx="2605088"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pPr>
              <a:lnSpc>
                <a:spcPct val="102000"/>
              </a:lnSpc>
            </a:pPr>
            <a:r>
              <a:rPr lang="en-US" sz="6600" dirty="0">
                <a:latin typeface="Impact" pitchFamily="32" charset="0"/>
              </a:rPr>
              <a:t>Greeley</a:t>
            </a:r>
          </a:p>
        </p:txBody>
      </p:sp>
      <p:sp>
        <p:nvSpPr>
          <p:cNvPr id="19463" name="Text Box 7"/>
          <p:cNvSpPr txBox="1">
            <a:spLocks noChangeArrowheads="1"/>
          </p:cNvSpPr>
          <p:nvPr/>
        </p:nvSpPr>
        <p:spPr bwMode="auto">
          <a:xfrm>
            <a:off x="914400" y="5292725"/>
            <a:ext cx="5119688" cy="1230312"/>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r>
              <a:rPr lang="en-US" i="1">
                <a:solidFill>
                  <a:srgbClr val="FFFFFF"/>
                </a:solidFill>
              </a:rPr>
              <a:t>Although Weld County Services provides training</a:t>
            </a:r>
          </a:p>
          <a:p>
            <a:r>
              <a:rPr lang="en-US" i="1">
                <a:solidFill>
                  <a:srgbClr val="FFFFFF"/>
                </a:solidFill>
              </a:rPr>
              <a:t>for employees who work with different refugee</a:t>
            </a:r>
          </a:p>
          <a:p>
            <a:r>
              <a:rPr lang="en-US" i="1">
                <a:solidFill>
                  <a:srgbClr val="FFFFFF"/>
                </a:solidFill>
              </a:rPr>
              <a:t>groups, the agency's computer system is unable</a:t>
            </a:r>
          </a:p>
          <a:p>
            <a:r>
              <a:rPr lang="en-US" i="1">
                <a:solidFill>
                  <a:srgbClr val="FFFFFF"/>
                </a:solidFill>
              </a:rPr>
              <a:t>to differentiate refugee populations at this time.</a:t>
            </a:r>
          </a:p>
        </p:txBody>
      </p:sp>
      <p:sp>
        <p:nvSpPr>
          <p:cNvPr id="19464" name="Text Box 8"/>
          <p:cNvSpPr txBox="1">
            <a:spLocks noChangeArrowheads="1"/>
          </p:cNvSpPr>
          <p:nvPr/>
        </p:nvSpPr>
        <p:spPr bwMode="auto">
          <a:xfrm>
            <a:off x="2528888" y="4440238"/>
            <a:ext cx="3768725"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56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gn="ctr">
              <a:lnSpc>
                <a:spcPct val="95000"/>
              </a:lnSpc>
            </a:pPr>
            <a:r>
              <a:rPr lang="en-US" sz="1200" b="1" i="1">
                <a:latin typeface="Times New Roman" pitchFamily="16" charset="0"/>
              </a:rPr>
              <a:t>A classroom where English is taught and a grocery store </a:t>
            </a:r>
          </a:p>
          <a:p>
            <a:pPr algn="ctr">
              <a:lnSpc>
                <a:spcPct val="95000"/>
              </a:lnSpc>
            </a:pPr>
            <a:r>
              <a:rPr lang="en-US" sz="1200" b="1" i="1">
                <a:latin typeface="Times New Roman" pitchFamily="16" charset="0"/>
              </a:rPr>
              <a:t>are cornerstones of the Greeley Somali community.</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881063" y="685800"/>
            <a:ext cx="2835275"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pPr>
              <a:lnSpc>
                <a:spcPct val="102000"/>
              </a:lnSpc>
            </a:pPr>
            <a:r>
              <a:rPr lang="en-US" sz="5400">
                <a:latin typeface="Impact" pitchFamily="32" charset="0"/>
              </a:rPr>
              <a:t>Refugees</a:t>
            </a:r>
          </a:p>
        </p:txBody>
      </p:sp>
      <p:sp>
        <p:nvSpPr>
          <p:cNvPr id="21506" name="Text Box 2"/>
          <p:cNvSpPr txBox="1">
            <a:spLocks noChangeArrowheads="1"/>
          </p:cNvSpPr>
          <p:nvPr/>
        </p:nvSpPr>
        <p:spPr bwMode="auto">
          <a:xfrm>
            <a:off x="914400" y="1651000"/>
            <a:ext cx="7697788" cy="275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04"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r>
              <a:rPr lang="en-US" sz="2200" b="1" i="1" dirty="0"/>
              <a:t>“Under United States law a refugee is an individual who:</a:t>
            </a:r>
          </a:p>
          <a:p>
            <a:endParaRPr lang="en-US" sz="2200" b="1" i="1" dirty="0"/>
          </a:p>
          <a:p>
            <a:pPr>
              <a:lnSpc>
                <a:spcPct val="118000"/>
              </a:lnSpc>
              <a:buSzPct val="45000"/>
              <a:buFont typeface="Wingdings" charset="2"/>
              <a:buChar char=""/>
            </a:pPr>
            <a:r>
              <a:rPr lang="en-US" sz="1600" b="1" i="1" dirty="0">
                <a:latin typeface="Arial Black" pitchFamily="32" charset="0"/>
              </a:rPr>
              <a:t>  </a:t>
            </a:r>
            <a:r>
              <a:rPr lang="en-US" sz="1600" dirty="0">
                <a:latin typeface="Arial Black" pitchFamily="32" charset="0"/>
              </a:rPr>
              <a:t>Is located outside of the United States </a:t>
            </a:r>
          </a:p>
          <a:p>
            <a:pPr>
              <a:lnSpc>
                <a:spcPct val="118000"/>
              </a:lnSpc>
              <a:buSzPct val="45000"/>
              <a:buFont typeface="Wingdings" charset="2"/>
              <a:buChar char=""/>
            </a:pPr>
            <a:r>
              <a:rPr lang="en-US" sz="1600" dirty="0">
                <a:latin typeface="Arial Black" pitchFamily="32" charset="0"/>
              </a:rPr>
              <a:t>  Is of special humanitarian concern to the United States</a:t>
            </a:r>
            <a:r>
              <a:rPr lang="en-US" dirty="0">
                <a:latin typeface="Arial Black" pitchFamily="32" charset="0"/>
              </a:rPr>
              <a:t> </a:t>
            </a:r>
          </a:p>
          <a:p>
            <a:pPr>
              <a:lnSpc>
                <a:spcPct val="118000"/>
              </a:lnSpc>
              <a:buSzPct val="45000"/>
              <a:buFont typeface="Wingdings" charset="2"/>
              <a:buChar char=""/>
            </a:pPr>
            <a:r>
              <a:rPr lang="en-US" sz="1600" dirty="0">
                <a:latin typeface="Arial Black" pitchFamily="32" charset="0"/>
              </a:rPr>
              <a:t>  Demonstrates that they were persecuted or fear persecution </a:t>
            </a:r>
          </a:p>
          <a:p>
            <a:pPr>
              <a:lnSpc>
                <a:spcPct val="118000"/>
              </a:lnSpc>
              <a:buSzPct val="45000"/>
              <a:buFont typeface="Wingdings" charset="2"/>
              <a:buNone/>
            </a:pPr>
            <a:r>
              <a:rPr lang="en-US" sz="1600" dirty="0">
                <a:latin typeface="Arial Black" pitchFamily="32" charset="0"/>
              </a:rPr>
              <a:t>  </a:t>
            </a:r>
            <a:r>
              <a:rPr lang="en-US" sz="1600" dirty="0" smtClean="0">
                <a:latin typeface="Arial Black" pitchFamily="32" charset="0"/>
              </a:rPr>
              <a:t> due </a:t>
            </a:r>
            <a:r>
              <a:rPr lang="en-US" sz="1600" dirty="0">
                <a:latin typeface="Arial Black" pitchFamily="32" charset="0"/>
              </a:rPr>
              <a:t>to race, religion, nationality, political opinion, or membership </a:t>
            </a:r>
          </a:p>
          <a:p>
            <a:pPr>
              <a:lnSpc>
                <a:spcPct val="118000"/>
              </a:lnSpc>
              <a:buSzPct val="45000"/>
              <a:buFont typeface="Wingdings" charset="2"/>
              <a:buNone/>
            </a:pPr>
            <a:r>
              <a:rPr lang="en-US" sz="1600" dirty="0">
                <a:latin typeface="Arial Black" pitchFamily="32" charset="0"/>
              </a:rPr>
              <a:t>  </a:t>
            </a:r>
            <a:r>
              <a:rPr lang="en-US" sz="1600" dirty="0" smtClean="0">
                <a:latin typeface="Arial Black" pitchFamily="32" charset="0"/>
              </a:rPr>
              <a:t> in </a:t>
            </a:r>
            <a:r>
              <a:rPr lang="en-US" sz="1600" dirty="0">
                <a:latin typeface="Arial Black" pitchFamily="32" charset="0"/>
              </a:rPr>
              <a:t>a particular social group</a:t>
            </a:r>
          </a:p>
          <a:p>
            <a:pPr>
              <a:lnSpc>
                <a:spcPct val="118000"/>
              </a:lnSpc>
              <a:buSzPct val="45000"/>
              <a:buFont typeface="Wingdings" charset="2"/>
              <a:buChar char=""/>
            </a:pPr>
            <a:r>
              <a:rPr lang="en-US" sz="1600" dirty="0">
                <a:latin typeface="Arial Black" pitchFamily="32" charset="0"/>
              </a:rPr>
              <a:t>  Is not firmly resettled in another country</a:t>
            </a:r>
          </a:p>
          <a:p>
            <a:pPr>
              <a:lnSpc>
                <a:spcPct val="118000"/>
              </a:lnSpc>
              <a:buSzPct val="45000"/>
              <a:buFont typeface="Wingdings" charset="2"/>
              <a:buChar char=""/>
            </a:pPr>
            <a:r>
              <a:rPr lang="en-US" sz="1600" dirty="0">
                <a:latin typeface="Arial Black" pitchFamily="32" charset="0"/>
              </a:rPr>
              <a:t>  Is admissible to the United States”   </a:t>
            </a:r>
          </a:p>
        </p:txBody>
      </p:sp>
      <p:sp>
        <p:nvSpPr>
          <p:cNvPr id="21507" name="Text Box 3"/>
          <p:cNvSpPr txBox="1">
            <a:spLocks noChangeArrowheads="1"/>
          </p:cNvSpPr>
          <p:nvPr/>
        </p:nvSpPr>
        <p:spPr bwMode="auto">
          <a:xfrm>
            <a:off x="5192712" y="6685668"/>
            <a:ext cx="6107112" cy="3238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9112" rIns="90000" bIns="45000"/>
          <a:lstStyle>
            <a:lvl1pPr>
              <a:tabLst>
                <a:tab pos="723900" algn="l"/>
                <a:tab pos="1447800" algn="l"/>
                <a:tab pos="2171700" algn="l"/>
                <a:tab pos="2895600" algn="l"/>
                <a:tab pos="3619500" algn="l"/>
                <a:tab pos="43434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9pPr>
          </a:lstStyle>
          <a:p>
            <a:r>
              <a:rPr lang="en-US" sz="1200" b="1" dirty="0" smtClean="0">
                <a:solidFill>
                  <a:schemeClr val="tx1"/>
                </a:solidFill>
              </a:rPr>
              <a:t>Source: U.S. Citizenship and Immigration Services 2010</a:t>
            </a:r>
            <a:endParaRPr lang="en-US" sz="1200" b="1" dirty="0">
              <a:solidFill>
                <a:schemeClr val="tx1"/>
              </a:solidFill>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4557713"/>
            <a:ext cx="7086600" cy="18288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12" y="1673225"/>
            <a:ext cx="3871912" cy="3554412"/>
          </a:xfrm>
          <a:prstGeom prst="rect">
            <a:avLst/>
          </a:prstGeom>
          <a:noFill/>
          <a:ln>
            <a:noFill/>
          </a:ln>
          <a:effectLst>
            <a:reflection blurRad="6350" stA="50000" endA="300" endPos="55500" dist="508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22530" name="Text Box 2"/>
          <p:cNvSpPr txBox="1">
            <a:spLocks noChangeArrowheads="1"/>
          </p:cNvSpPr>
          <p:nvPr/>
        </p:nvSpPr>
        <p:spPr bwMode="auto">
          <a:xfrm>
            <a:off x="1186326" y="1014413"/>
            <a:ext cx="7543800" cy="5737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pPr>
              <a:lnSpc>
                <a:spcPct val="102000"/>
              </a:lnSpc>
            </a:pPr>
            <a:r>
              <a:rPr lang="en-US" sz="3200" dirty="0">
                <a:latin typeface="Impact" pitchFamily="32" charset="0"/>
              </a:rPr>
              <a:t>There are over 78,000 refugees admitted into the U.S. every year</a:t>
            </a:r>
            <a:r>
              <a:rPr lang="en-US" sz="2400" dirty="0">
                <a:latin typeface="Impact" pitchFamily="32" charset="0"/>
              </a:rPr>
              <a:t> </a:t>
            </a:r>
          </a:p>
          <a:p>
            <a:pPr>
              <a:lnSpc>
                <a:spcPct val="102000"/>
              </a:lnSpc>
            </a:pPr>
            <a:endParaRPr lang="en-US" sz="2400" dirty="0">
              <a:latin typeface="Impact" pitchFamily="32" charset="0"/>
            </a:endParaRPr>
          </a:p>
          <a:p>
            <a:pPr>
              <a:lnSpc>
                <a:spcPct val="118000"/>
              </a:lnSpc>
            </a:pPr>
            <a:r>
              <a:rPr lang="en-US" sz="1600" dirty="0">
                <a:latin typeface="Arial Black" pitchFamily="32" charset="0"/>
              </a:rPr>
              <a:t>-Only 12, 000 of them are from Africa </a:t>
            </a:r>
          </a:p>
          <a:p>
            <a:pPr>
              <a:lnSpc>
                <a:spcPct val="118000"/>
              </a:lnSpc>
            </a:pPr>
            <a:r>
              <a:rPr lang="en-US" sz="1600" dirty="0">
                <a:latin typeface="Arial Black" pitchFamily="32" charset="0"/>
              </a:rPr>
              <a:t>-Even fewer are from Somalia</a:t>
            </a:r>
          </a:p>
          <a:p>
            <a:pPr>
              <a:lnSpc>
                <a:spcPct val="118000"/>
              </a:lnSpc>
            </a:pPr>
            <a:endParaRPr lang="en-US" sz="1600" dirty="0">
              <a:latin typeface="Arial Black" pitchFamily="32" charset="0"/>
            </a:endParaRPr>
          </a:p>
          <a:p>
            <a:pPr>
              <a:lnSpc>
                <a:spcPct val="118000"/>
              </a:lnSpc>
            </a:pPr>
            <a:r>
              <a:rPr lang="en-US" sz="1600" dirty="0">
                <a:latin typeface="Arial Black" pitchFamily="32" charset="0"/>
              </a:rPr>
              <a:t> </a:t>
            </a:r>
          </a:p>
          <a:p>
            <a:pPr>
              <a:lnSpc>
                <a:spcPct val="102000"/>
              </a:lnSpc>
            </a:pPr>
            <a:endParaRPr lang="en-US" sz="2200" dirty="0" smtClean="0">
              <a:latin typeface="Impact" pitchFamily="32" charset="0"/>
            </a:endParaRPr>
          </a:p>
          <a:p>
            <a:pPr>
              <a:lnSpc>
                <a:spcPct val="102000"/>
              </a:lnSpc>
            </a:pPr>
            <a:r>
              <a:rPr lang="en-US" sz="2200" dirty="0" smtClean="0">
                <a:latin typeface="Impact" pitchFamily="32" charset="0"/>
              </a:rPr>
              <a:t>World </a:t>
            </a:r>
            <a:r>
              <a:rPr lang="en-US" sz="2200" dirty="0">
                <a:latin typeface="Impact" pitchFamily="32" charset="0"/>
              </a:rPr>
              <a:t>Health Organization Statistics:</a:t>
            </a:r>
          </a:p>
          <a:p>
            <a:pPr>
              <a:lnSpc>
                <a:spcPct val="118000"/>
              </a:lnSpc>
            </a:pPr>
            <a:r>
              <a:rPr lang="en-US" sz="1600" dirty="0">
                <a:latin typeface="Arial Black" pitchFamily="32" charset="0"/>
              </a:rPr>
              <a:t> </a:t>
            </a:r>
          </a:p>
          <a:p>
            <a:pPr>
              <a:lnSpc>
                <a:spcPct val="118000"/>
              </a:lnSpc>
            </a:pPr>
            <a:r>
              <a:rPr lang="en-US" sz="1600" dirty="0">
                <a:latin typeface="Arial Black" pitchFamily="32" charset="0"/>
              </a:rPr>
              <a:t>Population of Somalia: 8.5 million </a:t>
            </a:r>
          </a:p>
          <a:p>
            <a:pPr>
              <a:lnSpc>
                <a:spcPct val="118000"/>
              </a:lnSpc>
            </a:pPr>
            <a:r>
              <a:rPr lang="en-US" sz="1600" dirty="0">
                <a:latin typeface="Arial Black" pitchFamily="32" charset="0"/>
              </a:rPr>
              <a:t>Child Deaths Under 5: 145 per 1000 </a:t>
            </a:r>
          </a:p>
          <a:p>
            <a:pPr>
              <a:lnSpc>
                <a:spcPct val="118000"/>
              </a:lnSpc>
            </a:pPr>
            <a:r>
              <a:rPr lang="en-US" sz="1600" dirty="0">
                <a:latin typeface="Arial Black" pitchFamily="32" charset="0"/>
              </a:rPr>
              <a:t>Life Expectancy: 54/males 56/females</a:t>
            </a:r>
          </a:p>
          <a:p>
            <a:pPr>
              <a:lnSpc>
                <a:spcPct val="118000"/>
              </a:lnSpc>
            </a:pPr>
            <a:endParaRPr lang="en-US" sz="1600" dirty="0">
              <a:latin typeface="Arial Black" pitchFamily="32" charset="0"/>
            </a:endParaRPr>
          </a:p>
          <a:p>
            <a:pPr>
              <a:lnSpc>
                <a:spcPct val="118000"/>
              </a:lnSpc>
            </a:pPr>
            <a:endParaRPr lang="en-US" sz="1600" dirty="0">
              <a:latin typeface="Arial Black" pitchFamily="32" charset="0"/>
            </a:endParaRPr>
          </a:p>
          <a:p>
            <a:pPr>
              <a:lnSpc>
                <a:spcPct val="118000"/>
              </a:lnSpc>
            </a:pPr>
            <a:r>
              <a:rPr lang="en-US" sz="1600" dirty="0">
                <a:latin typeface="Arial Black" pitchFamily="32" charset="0"/>
              </a:rPr>
              <a:t> </a:t>
            </a:r>
          </a:p>
          <a:p>
            <a:r>
              <a:rPr lang="en-US" sz="1200" b="1" dirty="0" smtClean="0"/>
              <a:t>Sources: World Health Organization &amp; The American Immigration Law Center   2010</a:t>
            </a:r>
            <a:endParaRPr lang="en-US" sz="1200" b="1" dirty="0"/>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50" y="1843624"/>
            <a:ext cx="5651054" cy="3765014"/>
          </a:xfrm>
          <a:prstGeom prst="rect">
            <a:avLst/>
          </a:prstGeom>
          <a:ln>
            <a:noFill/>
          </a:ln>
          <a:effectLst>
            <a:outerShdw blurRad="149987" dist="250190" dir="8460000" algn="ctr">
              <a:srgbClr val="000000">
                <a:alpha val="28000"/>
              </a:srgbClr>
            </a:outerShdw>
            <a:reflection blurRad="6350" stA="50000" endA="300" endPos="90000" dir="5400000" sy="-100000" algn="bl" rotWithShape="0"/>
            <a:softEdge rad="127000"/>
          </a:effectLst>
          <a:scene3d>
            <a:camera prst="orthographicFront">
              <a:rot lat="0" lon="0" rev="0"/>
            </a:camera>
            <a:lightRig rig="contrasting" dir="t">
              <a:rot lat="0" lon="0" rev="1500000"/>
            </a:lightRig>
          </a:scene3d>
          <a:sp3d prstMaterial="metal">
            <a:bevelT w="88900" h="88900"/>
          </a:sp3d>
        </p:spPr>
      </p:pic>
      <p:sp>
        <p:nvSpPr>
          <p:cNvPr id="8" name="Rectangle 7"/>
          <p:cNvSpPr/>
          <p:nvPr/>
        </p:nvSpPr>
        <p:spPr>
          <a:xfrm>
            <a:off x="1154111" y="798658"/>
            <a:ext cx="8669337" cy="1044966"/>
          </a:xfrm>
          <a:prstGeom prst="rect">
            <a:avLst/>
          </a:prstGeom>
        </p:spPr>
        <p:txBody>
          <a:bodyPr wrap="square">
            <a:spAutoFit/>
          </a:bodyPr>
          <a:lstStyle/>
          <a:p>
            <a:pPr lvl="0">
              <a:lnSpc>
                <a:spcPct val="102000"/>
              </a:lnSpc>
            </a:pPr>
            <a:r>
              <a:rPr lang="en-US" sz="6600" dirty="0" smtClean="0">
                <a:latin typeface="Impact" pitchFamily="32" charset="0"/>
              </a:rPr>
              <a:t>MEDICAL IMPLICATIONS</a:t>
            </a:r>
            <a:endParaRPr lang="en-US" sz="6600" dirty="0">
              <a:latin typeface="Impact" pitchFamily="32" charset="0"/>
            </a:endParaRPr>
          </a:p>
        </p:txBody>
      </p:sp>
      <p:sp>
        <p:nvSpPr>
          <p:cNvPr id="2" name="TextBox 1"/>
          <p:cNvSpPr txBox="1"/>
          <p:nvPr/>
        </p:nvSpPr>
        <p:spPr>
          <a:xfrm>
            <a:off x="5753636" y="7029065"/>
            <a:ext cx="3769686" cy="264047"/>
          </a:xfrm>
          <a:prstGeom prst="rect">
            <a:avLst/>
          </a:prstGeom>
          <a:noFill/>
        </p:spPr>
        <p:txBody>
          <a:bodyPr wrap="none" rtlCol="0">
            <a:spAutoFit/>
          </a:bodyPr>
          <a:lstStyle/>
          <a:p>
            <a:r>
              <a:rPr lang="en-US" sz="1200" b="1" i="1" dirty="0" smtClean="0">
                <a:latin typeface="Times New Roman" pitchFamily="18" charset="0"/>
                <a:cs typeface="Times New Roman" pitchFamily="18" charset="0"/>
              </a:rPr>
              <a:t>Photo: http</a:t>
            </a:r>
            <a:r>
              <a:rPr lang="en-US" sz="1200" b="1" i="1" dirty="0">
                <a:latin typeface="Times New Roman" pitchFamily="18" charset="0"/>
                <a:cs typeface="Times New Roman" pitchFamily="18" charset="0"/>
              </a:rPr>
              <a:t>://www.lightstalkers.org/images/show/782480</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noChangeArrowheads="1"/>
          </p:cNvSpPr>
          <p:nvPr/>
        </p:nvSpPr>
        <p:spPr bwMode="auto">
          <a:xfrm>
            <a:off x="914400" y="4713287"/>
            <a:ext cx="8229600" cy="2190750"/>
          </a:xfrm>
          <a:prstGeom prst="roundRect">
            <a:avLst>
              <a:gd name="adj" fmla="val 74"/>
            </a:avLst>
          </a:prstGeom>
          <a:solidFill>
            <a:srgbClr val="00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endParaRPr lang="en-US"/>
          </a:p>
        </p:txBody>
      </p:sp>
      <p:sp>
        <p:nvSpPr>
          <p:cNvPr id="24578" name="Text Box 2"/>
          <p:cNvSpPr txBox="1">
            <a:spLocks noChangeArrowheads="1"/>
          </p:cNvSpPr>
          <p:nvPr/>
        </p:nvSpPr>
        <p:spPr bwMode="auto">
          <a:xfrm>
            <a:off x="711200" y="808037"/>
            <a:ext cx="82042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102000"/>
              </a:lnSpc>
            </a:pPr>
            <a:r>
              <a:rPr lang="en-US" sz="2800" dirty="0" smtClean="0">
                <a:latin typeface="Impact" pitchFamily="32" charset="0"/>
              </a:rPr>
              <a:t>Communicable </a:t>
            </a:r>
            <a:r>
              <a:rPr lang="en-US" sz="2800" dirty="0">
                <a:latin typeface="Impact" pitchFamily="32" charset="0"/>
              </a:rPr>
              <a:t>Diseases that are supposed to be treated:</a:t>
            </a:r>
          </a:p>
          <a:p>
            <a:r>
              <a:rPr lang="en-US" dirty="0"/>
              <a:t> </a:t>
            </a:r>
          </a:p>
          <a:p>
            <a:r>
              <a:rPr lang="en-US" dirty="0"/>
              <a:t>   </a:t>
            </a:r>
            <a:r>
              <a:rPr lang="en-US" dirty="0">
                <a:latin typeface="Arial Black" pitchFamily="32" charset="0"/>
              </a:rPr>
              <a:t>   </a:t>
            </a:r>
            <a:endParaRPr lang="en-US" dirty="0" smtClean="0">
              <a:latin typeface="Arial Black" pitchFamily="32" charset="0"/>
            </a:endParaRPr>
          </a:p>
          <a:p>
            <a:r>
              <a:rPr lang="en-US" dirty="0">
                <a:latin typeface="Arial Black" pitchFamily="32" charset="0"/>
              </a:rPr>
              <a:t> </a:t>
            </a:r>
            <a:r>
              <a:rPr lang="en-US" dirty="0" smtClean="0">
                <a:latin typeface="Arial Black" pitchFamily="32" charset="0"/>
              </a:rPr>
              <a:t>    Tuberculosis </a:t>
            </a:r>
            <a:endParaRPr lang="en-US" dirty="0">
              <a:latin typeface="Arial Black" pitchFamily="32" charset="0"/>
            </a:endParaRPr>
          </a:p>
          <a:p>
            <a:pPr>
              <a:lnSpc>
                <a:spcPct val="118000"/>
              </a:lnSpc>
            </a:pPr>
            <a:r>
              <a:rPr lang="en-US" dirty="0">
                <a:latin typeface="Arial Black" pitchFamily="32" charset="0"/>
              </a:rPr>
              <a:t>       Syphilis </a:t>
            </a:r>
          </a:p>
          <a:p>
            <a:pPr>
              <a:lnSpc>
                <a:spcPct val="118000"/>
              </a:lnSpc>
            </a:pPr>
            <a:r>
              <a:rPr lang="en-US" dirty="0">
                <a:latin typeface="Arial Black" pitchFamily="32" charset="0"/>
              </a:rPr>
              <a:t>        </a:t>
            </a:r>
            <a:r>
              <a:rPr lang="en-US" dirty="0" err="1">
                <a:latin typeface="Arial Black" pitchFamily="32" charset="0"/>
              </a:rPr>
              <a:t>Chancroid</a:t>
            </a:r>
            <a:r>
              <a:rPr lang="en-US" dirty="0">
                <a:latin typeface="Arial Black" pitchFamily="32" charset="0"/>
              </a:rPr>
              <a:t> </a:t>
            </a:r>
          </a:p>
          <a:p>
            <a:pPr>
              <a:lnSpc>
                <a:spcPct val="118000"/>
              </a:lnSpc>
            </a:pPr>
            <a:r>
              <a:rPr lang="en-US" dirty="0">
                <a:latin typeface="Arial Black" pitchFamily="32" charset="0"/>
              </a:rPr>
              <a:t>         Gonorrhea </a:t>
            </a:r>
          </a:p>
          <a:p>
            <a:pPr>
              <a:lnSpc>
                <a:spcPct val="118000"/>
              </a:lnSpc>
            </a:pPr>
            <a:r>
              <a:rPr lang="en-US" dirty="0">
                <a:latin typeface="Arial Black" pitchFamily="32" charset="0"/>
              </a:rPr>
              <a:t>          Granuloma </a:t>
            </a:r>
            <a:r>
              <a:rPr lang="en-US" dirty="0" err="1">
                <a:latin typeface="Arial Black" pitchFamily="32" charset="0"/>
              </a:rPr>
              <a:t>Inguinale</a:t>
            </a:r>
            <a:r>
              <a:rPr lang="en-US" dirty="0">
                <a:latin typeface="Arial Black" pitchFamily="32" charset="0"/>
              </a:rPr>
              <a:t> </a:t>
            </a:r>
          </a:p>
          <a:p>
            <a:pPr>
              <a:lnSpc>
                <a:spcPct val="118000"/>
              </a:lnSpc>
            </a:pPr>
            <a:r>
              <a:rPr lang="en-US" dirty="0">
                <a:latin typeface="Arial Black" pitchFamily="32" charset="0"/>
              </a:rPr>
              <a:t>           </a:t>
            </a:r>
            <a:r>
              <a:rPr lang="en-US" dirty="0" err="1">
                <a:latin typeface="Arial Black" pitchFamily="32" charset="0"/>
              </a:rPr>
              <a:t>Lymphogranuloma</a:t>
            </a:r>
            <a:r>
              <a:rPr lang="en-US" dirty="0">
                <a:latin typeface="Arial Black" pitchFamily="32" charset="0"/>
              </a:rPr>
              <a:t> </a:t>
            </a:r>
            <a:r>
              <a:rPr lang="en-US" dirty="0" err="1">
                <a:latin typeface="Arial Black" pitchFamily="32" charset="0"/>
              </a:rPr>
              <a:t>Venereum</a:t>
            </a:r>
            <a:r>
              <a:rPr lang="en-US" dirty="0">
                <a:latin typeface="Arial Black" pitchFamily="32" charset="0"/>
              </a:rPr>
              <a:t> </a:t>
            </a:r>
          </a:p>
          <a:p>
            <a:pPr>
              <a:lnSpc>
                <a:spcPct val="118000"/>
              </a:lnSpc>
            </a:pPr>
            <a:r>
              <a:rPr lang="en-US" dirty="0">
                <a:latin typeface="Arial Black" pitchFamily="32" charset="0"/>
              </a:rPr>
              <a:t>            Hansen’s Disease (leprosy)</a:t>
            </a:r>
          </a:p>
        </p:txBody>
      </p:sp>
      <p:sp>
        <p:nvSpPr>
          <p:cNvPr id="24579" name="Text Box 3"/>
          <p:cNvSpPr txBox="1">
            <a:spLocks noChangeArrowheads="1"/>
          </p:cNvSpPr>
          <p:nvPr/>
        </p:nvSpPr>
        <p:spPr bwMode="auto">
          <a:xfrm>
            <a:off x="1163638" y="4770437"/>
            <a:ext cx="7751762"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pPr>
              <a:lnSpc>
                <a:spcPct val="102000"/>
              </a:lnSpc>
            </a:pPr>
            <a:r>
              <a:rPr lang="en-US" sz="2600" dirty="0">
                <a:solidFill>
                  <a:srgbClr val="FFFFFF"/>
                </a:solidFill>
                <a:latin typeface="Impact" pitchFamily="32" charset="0"/>
              </a:rPr>
              <a:t>Preventable Diseases that are vaccinated for (required):</a:t>
            </a:r>
          </a:p>
          <a:p>
            <a:pPr>
              <a:lnSpc>
                <a:spcPct val="118000"/>
              </a:lnSpc>
            </a:pPr>
            <a:r>
              <a:rPr lang="en-US" dirty="0">
                <a:solidFill>
                  <a:srgbClr val="FFFFFF"/>
                </a:solidFill>
                <a:latin typeface="Arial Black" pitchFamily="32" charset="0"/>
              </a:rPr>
              <a:t> </a:t>
            </a:r>
            <a:endParaRPr lang="en-US" dirty="0" smtClean="0">
              <a:solidFill>
                <a:srgbClr val="FFFFFF"/>
              </a:solidFill>
              <a:latin typeface="Arial Black" pitchFamily="32" charset="0"/>
            </a:endParaRPr>
          </a:p>
          <a:p>
            <a:pPr>
              <a:lnSpc>
                <a:spcPct val="118000"/>
              </a:lnSpc>
            </a:pPr>
            <a:r>
              <a:rPr lang="en-US" sz="1600" dirty="0" smtClean="0">
                <a:solidFill>
                  <a:srgbClr val="FFFFFF"/>
                </a:solidFill>
                <a:latin typeface="Arial Black" pitchFamily="32" charset="0"/>
              </a:rPr>
              <a:t>Mumps</a:t>
            </a:r>
            <a:r>
              <a:rPr lang="en-US" sz="1600" dirty="0">
                <a:solidFill>
                  <a:srgbClr val="FFFFFF"/>
                </a:solidFill>
                <a:latin typeface="Arial Black" pitchFamily="32" charset="0"/>
              </a:rPr>
              <a:t>, Measles, Rubella, Polio, Tetanus, </a:t>
            </a:r>
            <a:r>
              <a:rPr lang="en-US" sz="1600" dirty="0" err="1">
                <a:solidFill>
                  <a:srgbClr val="FFFFFF"/>
                </a:solidFill>
                <a:latin typeface="Arial Black" pitchFamily="32" charset="0"/>
              </a:rPr>
              <a:t>Diptheria</a:t>
            </a:r>
            <a:r>
              <a:rPr lang="en-US" sz="1600" dirty="0">
                <a:solidFill>
                  <a:srgbClr val="FFFFFF"/>
                </a:solidFill>
                <a:latin typeface="Arial Black" pitchFamily="32" charset="0"/>
              </a:rPr>
              <a:t>, Pertussis </a:t>
            </a:r>
          </a:p>
          <a:p>
            <a:pPr>
              <a:lnSpc>
                <a:spcPct val="118000"/>
              </a:lnSpc>
            </a:pPr>
            <a:r>
              <a:rPr lang="en-US" sz="1600" dirty="0" err="1">
                <a:solidFill>
                  <a:srgbClr val="FFFFFF"/>
                </a:solidFill>
                <a:latin typeface="Arial Black" pitchFamily="32" charset="0"/>
              </a:rPr>
              <a:t>Haemophilis</a:t>
            </a:r>
            <a:r>
              <a:rPr lang="en-US" sz="1600" dirty="0">
                <a:solidFill>
                  <a:srgbClr val="FFFFFF"/>
                </a:solidFill>
                <a:latin typeface="Arial Black" pitchFamily="32" charset="0"/>
              </a:rPr>
              <a:t> </a:t>
            </a:r>
            <a:r>
              <a:rPr lang="en-US" sz="1600" dirty="0" err="1">
                <a:solidFill>
                  <a:srgbClr val="FFFFFF"/>
                </a:solidFill>
                <a:latin typeface="Arial Black" pitchFamily="32" charset="0"/>
              </a:rPr>
              <a:t>influenzae</a:t>
            </a:r>
            <a:r>
              <a:rPr lang="en-US" sz="1600" dirty="0">
                <a:solidFill>
                  <a:srgbClr val="FFFFFF"/>
                </a:solidFill>
                <a:latin typeface="Arial Black" pitchFamily="32" charset="0"/>
              </a:rPr>
              <a:t> Type B, Rotavirus, Hepatitis A, Hepatitis B </a:t>
            </a:r>
          </a:p>
          <a:p>
            <a:pPr>
              <a:lnSpc>
                <a:spcPct val="118000"/>
              </a:lnSpc>
            </a:pPr>
            <a:r>
              <a:rPr lang="en-US" sz="1600" dirty="0" err="1">
                <a:solidFill>
                  <a:srgbClr val="FFFFFF"/>
                </a:solidFill>
                <a:latin typeface="Arial Black" pitchFamily="32" charset="0"/>
              </a:rPr>
              <a:t>Meningocococcal</a:t>
            </a:r>
            <a:r>
              <a:rPr lang="en-US" sz="1600" dirty="0">
                <a:solidFill>
                  <a:srgbClr val="FFFFFF"/>
                </a:solidFill>
                <a:latin typeface="Arial Black" pitchFamily="32" charset="0"/>
              </a:rPr>
              <a:t> disease, Varicella, Pneumococcal p</a:t>
            </a:r>
            <a:r>
              <a:rPr lang="en-US" sz="1600" dirty="0">
                <a:latin typeface="Arial Black" pitchFamily="32" charset="0"/>
              </a:rPr>
              <a:t>neumonia, </a:t>
            </a:r>
          </a:p>
          <a:p>
            <a:pPr>
              <a:lnSpc>
                <a:spcPct val="118000"/>
              </a:lnSpc>
            </a:pPr>
            <a:r>
              <a:rPr lang="en-US" sz="1600" dirty="0">
                <a:latin typeface="Arial Black" pitchFamily="32" charset="0"/>
              </a:rPr>
              <a:t>and Influenza</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514600" cy="25146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24581" name="Text Box 5"/>
          <p:cNvSpPr txBox="1">
            <a:spLocks noChangeArrowheads="1"/>
          </p:cNvSpPr>
          <p:nvPr/>
        </p:nvSpPr>
        <p:spPr bwMode="auto">
          <a:xfrm>
            <a:off x="3059112" y="6599237"/>
            <a:ext cx="6723062"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SimSun" charset="-122"/>
              </a:defRPr>
            </a:lvl9pPr>
          </a:lstStyle>
          <a:p>
            <a:r>
              <a:rPr lang="en-US" sz="1200" b="1" dirty="0" smtClean="0">
                <a:solidFill>
                  <a:schemeClr val="bg1"/>
                </a:solidFill>
              </a:rPr>
              <a:t>Source &amp; Photo:  Center for Disease Control  2010 </a:t>
            </a:r>
            <a:endParaRPr lang="en-US" sz="1200"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3962107" y="1472484"/>
            <a:ext cx="5211762" cy="705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r>
              <a:rPr lang="en-US" sz="1600" b="1" dirty="0" smtClean="0"/>
              <a:t>Use </a:t>
            </a:r>
            <a:r>
              <a:rPr lang="en-US" sz="1600" b="1" dirty="0"/>
              <a:t>the interpreter line. It is expensive. </a:t>
            </a:r>
            <a:endParaRPr lang="en-US" sz="1600" b="1" dirty="0" smtClean="0"/>
          </a:p>
          <a:p>
            <a:endParaRPr lang="en-US" sz="1600" b="1" dirty="0"/>
          </a:p>
          <a:p>
            <a:r>
              <a:rPr lang="en-US" sz="1600" b="1" dirty="0" smtClean="0"/>
              <a:t>Offer </a:t>
            </a:r>
            <a:r>
              <a:rPr lang="en-US" sz="1600" b="1" dirty="0"/>
              <a:t>free immunizations for children 2 mos. - 18 years old (charge no more than $14.70 for </a:t>
            </a:r>
            <a:endParaRPr lang="en-US" sz="1600" b="1" dirty="0" smtClean="0"/>
          </a:p>
          <a:p>
            <a:r>
              <a:rPr lang="en-US" sz="1600" b="1" dirty="0" smtClean="0"/>
              <a:t>immunizations </a:t>
            </a:r>
            <a:r>
              <a:rPr lang="en-US" sz="1600" b="1" dirty="0"/>
              <a:t>for adults over 18 years of age) </a:t>
            </a:r>
            <a:endParaRPr lang="en-US" sz="1600" b="1" dirty="0" smtClean="0"/>
          </a:p>
          <a:p>
            <a:endParaRPr lang="en-US" sz="1600" b="1" dirty="0"/>
          </a:p>
          <a:p>
            <a:r>
              <a:rPr lang="en-US" sz="1600" b="1" dirty="0" smtClean="0"/>
              <a:t>Somali </a:t>
            </a:r>
            <a:r>
              <a:rPr lang="en-US" sz="1600" b="1" dirty="0"/>
              <a:t>population are used to dealing with public health because they were introduced to them in refugee camps and work with them when they get to the </a:t>
            </a:r>
            <a:r>
              <a:rPr lang="en-US" sz="1600" b="1" dirty="0" smtClean="0"/>
              <a:t>U.S </a:t>
            </a:r>
          </a:p>
          <a:p>
            <a:endParaRPr lang="en-US" sz="1600" b="1" dirty="0"/>
          </a:p>
          <a:p>
            <a:r>
              <a:rPr lang="en-US" sz="1600" b="1" dirty="0" smtClean="0"/>
              <a:t>“</a:t>
            </a:r>
            <a:r>
              <a:rPr lang="en-US" sz="1600" b="1" dirty="0"/>
              <a:t>They find us mainly by word of mouth. The 1st 8 months of the refugee program they are exposed to us. They are aware of us because as refugees it free at first to see us.” </a:t>
            </a:r>
            <a:endParaRPr lang="en-US" sz="1600" b="1" dirty="0" smtClean="0"/>
          </a:p>
          <a:p>
            <a:endParaRPr lang="en-US" sz="1600" b="1" dirty="0"/>
          </a:p>
          <a:p>
            <a:r>
              <a:rPr lang="en-US" sz="1600" b="1" dirty="0"/>
              <a:t>I</a:t>
            </a:r>
            <a:r>
              <a:rPr lang="en-US" sz="1600" b="1" dirty="0" smtClean="0"/>
              <a:t>mmunizations</a:t>
            </a:r>
            <a:r>
              <a:rPr lang="en-US" sz="1600" b="1" dirty="0"/>
              <a:t>, Tuberculosis and intestinal parasites (predominantly giardia </a:t>
            </a:r>
            <a:r>
              <a:rPr lang="en-US" sz="1600" b="1" dirty="0" err="1"/>
              <a:t>lamblia</a:t>
            </a:r>
            <a:r>
              <a:rPr lang="en-US" sz="1600" b="1" dirty="0"/>
              <a:t>). </a:t>
            </a:r>
            <a:endParaRPr lang="en-US" sz="1600" b="1" dirty="0" smtClean="0"/>
          </a:p>
          <a:p>
            <a:endParaRPr lang="en-US" sz="1600" b="1" dirty="0"/>
          </a:p>
          <a:p>
            <a:r>
              <a:rPr lang="en-US" sz="1600" b="1" dirty="0" smtClean="0"/>
              <a:t>The </a:t>
            </a:r>
            <a:r>
              <a:rPr lang="en-US" sz="1600" b="1" dirty="0"/>
              <a:t>most important asset to the Heath Department concerning the Somali and now Burmese population is interpreters, whether volunteers or hired staff they need them.</a:t>
            </a:r>
            <a:r>
              <a:rPr lang="en-US" sz="1200" dirty="0"/>
              <a:t> </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 y="1189037"/>
            <a:ext cx="2739182" cy="2700529"/>
          </a:xfrm>
          <a:prstGeom prst="rect">
            <a:avLst/>
          </a:prstGeom>
          <a:noFill/>
          <a:ln>
            <a:noFill/>
          </a:ln>
          <a:effectLst>
            <a:outerShdw dist="35921" dir="2700000" algn="ctr" rotWithShape="0">
              <a:srgbClr val="808080"/>
            </a:outerShdw>
            <a:reflection stA="78000" endPos="92000" dist="2286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3962107" y="614984"/>
            <a:ext cx="4821063" cy="845744"/>
          </a:xfrm>
          <a:prstGeom prst="rect">
            <a:avLst/>
          </a:prstGeom>
          <a:noFill/>
        </p:spPr>
        <p:txBody>
          <a:bodyPr wrap="none" rtlCol="0">
            <a:spAutoFit/>
          </a:bodyPr>
          <a:lstStyle/>
          <a:p>
            <a:pPr>
              <a:lnSpc>
                <a:spcPct val="102000"/>
              </a:lnSpc>
            </a:pPr>
            <a:r>
              <a:rPr lang="en-US" sz="2400" dirty="0" smtClean="0">
                <a:latin typeface="Impact" pitchFamily="32" charset="0"/>
              </a:rPr>
              <a:t>Interview with Nurse </a:t>
            </a:r>
            <a:r>
              <a:rPr lang="en-US" sz="2400" dirty="0" err="1" smtClean="0">
                <a:latin typeface="Impact" pitchFamily="32" charset="0"/>
              </a:rPr>
              <a:t>Faton</a:t>
            </a:r>
            <a:r>
              <a:rPr lang="en-US" sz="2400" dirty="0" smtClean="0">
                <a:latin typeface="Impact" pitchFamily="32" charset="0"/>
              </a:rPr>
              <a:t> </a:t>
            </a:r>
            <a:r>
              <a:rPr lang="en-US" sz="2400" dirty="0" err="1" smtClean="0">
                <a:latin typeface="Impact" pitchFamily="32" charset="0"/>
              </a:rPr>
              <a:t>Enami</a:t>
            </a:r>
            <a:r>
              <a:rPr lang="en-US" sz="2400" dirty="0" smtClean="0">
                <a:latin typeface="Impact" pitchFamily="32" charset="0"/>
              </a:rPr>
              <a:t> </a:t>
            </a:r>
          </a:p>
          <a:p>
            <a:pPr>
              <a:lnSpc>
                <a:spcPct val="102000"/>
              </a:lnSpc>
            </a:pPr>
            <a:r>
              <a:rPr lang="en-US" sz="2400" dirty="0" smtClean="0">
                <a:latin typeface="Impact" pitchFamily="32" charset="0"/>
              </a:rPr>
              <a:t>at Health Department of Weld County</a:t>
            </a:r>
            <a:endParaRPr lang="en-US" sz="2400" dirty="0">
              <a:latin typeface="Impact" pitchFamily="32" charset="0"/>
            </a:endParaRPr>
          </a:p>
        </p:txBody>
      </p:sp>
      <p:sp>
        <p:nvSpPr>
          <p:cNvPr id="4" name="TextBox 3"/>
          <p:cNvSpPr txBox="1"/>
          <p:nvPr/>
        </p:nvSpPr>
        <p:spPr>
          <a:xfrm>
            <a:off x="7315093" y="7056437"/>
            <a:ext cx="2204451" cy="235449"/>
          </a:xfrm>
          <a:prstGeom prst="rect">
            <a:avLst/>
          </a:prstGeom>
          <a:noFill/>
        </p:spPr>
        <p:txBody>
          <a:bodyPr wrap="none" rtlCol="0">
            <a:spAutoFit/>
          </a:bodyPr>
          <a:lstStyle/>
          <a:p>
            <a:pPr algn="ctr"/>
            <a:r>
              <a:rPr lang="en-US" sz="1000" b="1" i="1" dirty="0" smtClean="0">
                <a:latin typeface="Times New Roman" pitchFamily="18" charset="0"/>
                <a:cs typeface="Times New Roman" pitchFamily="18" charset="0"/>
              </a:rPr>
              <a:t>Image by:  New Jersey City University</a:t>
            </a:r>
            <a:endParaRPr lang="en-US" sz="1000" b="1" i="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57200" y="457200"/>
            <a:ext cx="9144000" cy="662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AutoShape 2"/>
          <p:cNvSpPr>
            <a:spLocks noChangeArrowheads="1"/>
          </p:cNvSpPr>
          <p:nvPr/>
        </p:nvSpPr>
        <p:spPr bwMode="auto">
          <a:xfrm>
            <a:off x="998538" y="601663"/>
            <a:ext cx="8229600" cy="685800"/>
          </a:xfrm>
          <a:prstGeom prst="roundRect">
            <a:avLst>
              <a:gd name="adj" fmla="val 231"/>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26627" name="Text Box 3"/>
          <p:cNvSpPr txBox="1">
            <a:spLocks noChangeArrowheads="1"/>
          </p:cNvSpPr>
          <p:nvPr/>
        </p:nvSpPr>
        <p:spPr bwMode="auto">
          <a:xfrm>
            <a:off x="1027113" y="676275"/>
            <a:ext cx="8212137"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89352"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89000"/>
              </a:lnSpc>
            </a:pPr>
            <a:r>
              <a:rPr lang="en-US" sz="3200" b="1">
                <a:solidFill>
                  <a:srgbClr val="FFFFFF"/>
                </a:solidFill>
                <a:latin typeface="Arial Narrow" pitchFamily="32" charset="0"/>
              </a:rPr>
              <a:t>How Do Different Cultures View Illness and Injury?</a:t>
            </a:r>
          </a:p>
        </p:txBody>
      </p:sp>
      <p:sp>
        <p:nvSpPr>
          <p:cNvPr id="26628" name="AutoShape 4"/>
          <p:cNvSpPr>
            <a:spLocks noChangeArrowheads="1"/>
          </p:cNvSpPr>
          <p:nvPr/>
        </p:nvSpPr>
        <p:spPr bwMode="auto">
          <a:xfrm>
            <a:off x="850459" y="1316038"/>
            <a:ext cx="4114800" cy="457200"/>
          </a:xfrm>
          <a:prstGeom prst="roundRect">
            <a:avLst>
              <a:gd name="adj" fmla="val 347"/>
            </a:avLst>
          </a:prstGeom>
          <a:solidFill>
            <a:schemeClr val="tx1"/>
          </a:solidFill>
          <a:ln>
            <a:noFill/>
          </a:ln>
          <a:effectLst/>
        </p:spPr>
        <p:txBody>
          <a:bodyPr wrap="none" anchor="ctr"/>
          <a:lstStyle/>
          <a:p>
            <a:endParaRPr lang="en-US"/>
          </a:p>
        </p:txBody>
      </p:sp>
      <p:sp>
        <p:nvSpPr>
          <p:cNvPr id="26629" name="Text Box 5"/>
          <p:cNvSpPr txBox="1">
            <a:spLocks noChangeArrowheads="1"/>
          </p:cNvSpPr>
          <p:nvPr/>
        </p:nvSpPr>
        <p:spPr bwMode="auto">
          <a:xfrm>
            <a:off x="1012825" y="1344613"/>
            <a:ext cx="38131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r>
              <a:rPr lang="en-US" sz="2000" b="1">
                <a:solidFill>
                  <a:srgbClr val="FFFFFF"/>
                </a:solidFill>
              </a:rPr>
              <a:t>Traditional Healers of Somalia</a:t>
            </a:r>
          </a:p>
        </p:txBody>
      </p:sp>
      <p:sp>
        <p:nvSpPr>
          <p:cNvPr id="26631" name="Text Box 7"/>
          <p:cNvSpPr txBox="1">
            <a:spLocks noChangeArrowheads="1"/>
          </p:cNvSpPr>
          <p:nvPr/>
        </p:nvSpPr>
        <p:spPr bwMode="auto">
          <a:xfrm>
            <a:off x="1012825" y="2027238"/>
            <a:ext cx="3429000" cy="41148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60876"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r>
              <a:rPr lang="en-US" b="1" dirty="0"/>
              <a:t>• Illness may be caused by communicable disease, by God, or by spirit possession.</a:t>
            </a:r>
          </a:p>
          <a:p>
            <a:endParaRPr lang="en-US" b="1" dirty="0"/>
          </a:p>
          <a:p>
            <a:r>
              <a:rPr lang="en-US" b="1" dirty="0"/>
              <a:t>• Spiritual healers that use religious rituals for healing</a:t>
            </a:r>
          </a:p>
          <a:p>
            <a:endParaRPr lang="en-US" b="1" dirty="0"/>
          </a:p>
          <a:p>
            <a:r>
              <a:rPr lang="en-US" b="1" dirty="0"/>
              <a:t>• Wise men and women in the community that learned from elders, herbs and prayer used. Healing technique includes heated sticks from trees to cure TB, hepatitis, diarrhea and to stimulate the immune system.</a:t>
            </a:r>
          </a:p>
        </p:txBody>
      </p:sp>
      <p:sp>
        <p:nvSpPr>
          <p:cNvPr id="2" name="Rectangle 1"/>
          <p:cNvSpPr/>
          <p:nvPr/>
        </p:nvSpPr>
        <p:spPr bwMode="auto">
          <a:xfrm>
            <a:off x="5228688" y="1316039"/>
            <a:ext cx="4110038" cy="457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6635" name="Text Box 11"/>
          <p:cNvSpPr txBox="1">
            <a:spLocks noChangeArrowheads="1"/>
          </p:cNvSpPr>
          <p:nvPr/>
        </p:nvSpPr>
        <p:spPr bwMode="auto">
          <a:xfrm>
            <a:off x="5616575" y="2027237"/>
            <a:ext cx="3481388" cy="4662488"/>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60876"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r>
              <a:rPr lang="en-US" b="1" dirty="0"/>
              <a:t>• Skilled in cauterization, minor surgery, bloodletting, bone setting and the use of herbal medicine</a:t>
            </a:r>
          </a:p>
          <a:p>
            <a:endParaRPr lang="en-US" b="1" dirty="0"/>
          </a:p>
          <a:p>
            <a:r>
              <a:rPr lang="en-US" b="1" dirty="0"/>
              <a:t>• Mental health is a new concept to Somalis’.  Common with refugees to have depression and anxiety. Many have lost their families or have been separated from them.</a:t>
            </a:r>
          </a:p>
          <a:p>
            <a:r>
              <a:rPr lang="en-US" b="1" dirty="0"/>
              <a:t> </a:t>
            </a:r>
          </a:p>
          <a:p>
            <a:r>
              <a:rPr lang="en-US" b="1" dirty="0"/>
              <a:t>• 30% of refugees have been victims of torture and many were traumatized by the civil war .</a:t>
            </a:r>
          </a:p>
        </p:txBody>
      </p:sp>
      <p:sp>
        <p:nvSpPr>
          <p:cNvPr id="26636" name="Text Box 12"/>
          <p:cNvSpPr txBox="1">
            <a:spLocks noChangeArrowheads="1"/>
          </p:cNvSpPr>
          <p:nvPr/>
        </p:nvSpPr>
        <p:spPr bwMode="auto">
          <a:xfrm>
            <a:off x="732631" y="6689725"/>
            <a:ext cx="398938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nSpc>
                <a:spcPct val="102000"/>
              </a:lnSpc>
            </a:pPr>
            <a:r>
              <a:rPr lang="en-US" sz="1200" b="1" dirty="0">
                <a:solidFill>
                  <a:schemeClr val="bg1"/>
                </a:solidFill>
                <a:latin typeface="Arial Black" pitchFamily="34" charset="0"/>
                <a:cs typeface="Calibri" pitchFamily="32" charset="0"/>
              </a:rPr>
              <a:t>Source: </a:t>
            </a:r>
            <a:r>
              <a:rPr lang="en-US" sz="1200" b="1" dirty="0" err="1">
                <a:solidFill>
                  <a:schemeClr val="bg1"/>
                </a:solidFill>
                <a:latin typeface="Arial Black" pitchFamily="34" charset="0"/>
                <a:cs typeface="Calibri" pitchFamily="32" charset="0"/>
              </a:rPr>
              <a:t>EthnoMed</a:t>
            </a:r>
            <a:r>
              <a:rPr lang="en-US" sz="1200" b="1" dirty="0">
                <a:solidFill>
                  <a:schemeClr val="bg1"/>
                </a:solidFill>
                <a:latin typeface="Arial Black" pitchFamily="34" charset="0"/>
                <a:cs typeface="Calibri" pitchFamily="32" charset="0"/>
              </a:rPr>
              <a:t>; Somali Culture </a:t>
            </a:r>
            <a:r>
              <a:rPr lang="en-US" sz="1200" b="1" dirty="0" smtClean="0">
                <a:solidFill>
                  <a:schemeClr val="bg1"/>
                </a:solidFill>
                <a:latin typeface="Arial Black" pitchFamily="34" charset="0"/>
                <a:cs typeface="Calibri" pitchFamily="32" charset="0"/>
              </a:rPr>
              <a:t>Profile  2010</a:t>
            </a:r>
            <a:endParaRPr lang="en-US" sz="1200" b="1" dirty="0">
              <a:solidFill>
                <a:schemeClr val="bg1"/>
              </a:solidFill>
              <a:latin typeface="Arial Black" pitchFamily="34" charset="0"/>
              <a:cs typeface="Calibri" pitchFamily="32" charset="0"/>
            </a:endParaRPr>
          </a:p>
        </p:txBody>
      </p:sp>
      <p:sp>
        <p:nvSpPr>
          <p:cNvPr id="26633" name="Text Box 9"/>
          <p:cNvSpPr txBox="1">
            <a:spLocks noChangeArrowheads="1"/>
          </p:cNvSpPr>
          <p:nvPr/>
        </p:nvSpPr>
        <p:spPr bwMode="auto">
          <a:xfrm>
            <a:off x="5223388" y="1344613"/>
            <a:ext cx="4110038" cy="514350"/>
          </a:xfrm>
          <a:prstGeom prst="rect">
            <a:avLst/>
          </a:prstGeom>
          <a:noFill/>
          <a:ln>
            <a:noFill/>
          </a:ln>
          <a:effectLst/>
        </p:spPr>
        <p:txBody>
          <a:bodyPr wrap="none" lIns="90000" tIns="6264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r>
              <a:rPr lang="en-US" sz="2000" b="1" dirty="0">
                <a:solidFill>
                  <a:srgbClr val="FFFFFF"/>
                </a:solidFill>
              </a:rPr>
              <a:t>General Practitioners of Somalia</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noChangeArrowheads="1"/>
          </p:cNvSpPr>
          <p:nvPr/>
        </p:nvSpPr>
        <p:spPr bwMode="auto">
          <a:xfrm>
            <a:off x="5715000" y="2398713"/>
            <a:ext cx="3429000" cy="4343400"/>
          </a:xfrm>
          <a:prstGeom prst="roundRect">
            <a:avLst>
              <a:gd name="adj" fmla="val 46"/>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27650" name="Text Box 2"/>
          <p:cNvSpPr txBox="1">
            <a:spLocks noChangeArrowheads="1"/>
          </p:cNvSpPr>
          <p:nvPr/>
        </p:nvSpPr>
        <p:spPr bwMode="auto">
          <a:xfrm>
            <a:off x="1166813" y="657225"/>
            <a:ext cx="7491412" cy="157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pPr algn="ctr">
              <a:lnSpc>
                <a:spcPct val="102000"/>
              </a:lnSpc>
            </a:pPr>
            <a:r>
              <a:rPr lang="en-US" sz="4800">
                <a:latin typeface="Impact" pitchFamily="32" charset="0"/>
              </a:rPr>
              <a:t>Common Misunderstandings </a:t>
            </a:r>
          </a:p>
          <a:p>
            <a:pPr algn="ctr">
              <a:lnSpc>
                <a:spcPct val="102000"/>
              </a:lnSpc>
            </a:pPr>
            <a:r>
              <a:rPr lang="en-US" sz="4800">
                <a:latin typeface="Impact" pitchFamily="32" charset="0"/>
              </a:rPr>
              <a:t>within Western Medicine</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706688"/>
            <a:ext cx="3429000" cy="255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4"/>
          <p:cNvSpPr txBox="1">
            <a:spLocks noChangeArrowheads="1"/>
          </p:cNvSpPr>
          <p:nvPr/>
        </p:nvSpPr>
        <p:spPr bwMode="auto">
          <a:xfrm>
            <a:off x="682625" y="2286000"/>
            <a:ext cx="4800600" cy="409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9pPr>
          </a:lstStyle>
          <a:p>
            <a:pPr>
              <a:lnSpc>
                <a:spcPct val="118000"/>
              </a:lnSpc>
            </a:pPr>
            <a:r>
              <a:rPr lang="en-US" sz="1400" dirty="0" smtClean="0">
                <a:latin typeface="Arial Black" pitchFamily="32" charset="0"/>
              </a:rPr>
              <a:t>Blood </a:t>
            </a:r>
            <a:r>
              <a:rPr lang="en-US" sz="1400" dirty="0">
                <a:latin typeface="Arial Black" pitchFamily="32" charset="0"/>
              </a:rPr>
              <a:t>collection (not understanding why we </a:t>
            </a:r>
            <a:r>
              <a:rPr lang="en-US" sz="1400" dirty="0" smtClean="0">
                <a:latin typeface="Arial Black" pitchFamily="32" charset="0"/>
              </a:rPr>
              <a:t>    take </a:t>
            </a:r>
            <a:r>
              <a:rPr lang="en-US" sz="1400" dirty="0">
                <a:latin typeface="Arial Black" pitchFamily="32" charset="0"/>
              </a:rPr>
              <a:t>so much blood</a:t>
            </a:r>
            <a:r>
              <a:rPr lang="en-US" sz="1400" dirty="0" smtClean="0">
                <a:latin typeface="Arial Black" pitchFamily="32" charset="0"/>
              </a:rPr>
              <a:t>)</a:t>
            </a:r>
          </a:p>
          <a:p>
            <a:pPr>
              <a:lnSpc>
                <a:spcPct val="118000"/>
              </a:lnSpc>
            </a:pPr>
            <a:endParaRPr lang="en-US" sz="1400" dirty="0">
              <a:latin typeface="Arial Black" pitchFamily="32" charset="0"/>
            </a:endParaRPr>
          </a:p>
          <a:p>
            <a:pPr>
              <a:lnSpc>
                <a:spcPct val="118000"/>
              </a:lnSpc>
            </a:pPr>
            <a:r>
              <a:rPr lang="en-US" sz="1400" dirty="0" smtClean="0">
                <a:latin typeface="Arial Black" pitchFamily="32" charset="0"/>
              </a:rPr>
              <a:t>Expectations </a:t>
            </a:r>
            <a:r>
              <a:rPr lang="en-US" sz="1400" dirty="0">
                <a:latin typeface="Arial Black" pitchFamily="32" charset="0"/>
              </a:rPr>
              <a:t>of medications (Clinics in Somalia give anti-biotic or pain medication after visit, without meds., they feel they were not given treatment</a:t>
            </a:r>
            <a:r>
              <a:rPr lang="en-US" sz="1400" dirty="0" smtClean="0">
                <a:latin typeface="Arial Black" pitchFamily="32" charset="0"/>
              </a:rPr>
              <a:t>)</a:t>
            </a:r>
          </a:p>
          <a:p>
            <a:pPr>
              <a:lnSpc>
                <a:spcPct val="118000"/>
              </a:lnSpc>
            </a:pPr>
            <a:endParaRPr lang="en-US" sz="1400" dirty="0">
              <a:latin typeface="Arial Black" pitchFamily="32" charset="0"/>
            </a:endParaRPr>
          </a:p>
          <a:p>
            <a:pPr>
              <a:lnSpc>
                <a:spcPct val="118000"/>
              </a:lnSpc>
            </a:pPr>
            <a:r>
              <a:rPr lang="en-US" sz="1400" dirty="0" smtClean="0">
                <a:latin typeface="Arial Black" pitchFamily="32" charset="0"/>
              </a:rPr>
              <a:t>Concept </a:t>
            </a:r>
            <a:r>
              <a:rPr lang="en-US" sz="1400" dirty="0">
                <a:latin typeface="Arial Black" pitchFamily="32" charset="0"/>
              </a:rPr>
              <a:t>of time (Somali patients want to leave prior to discharge, they think it takes too long</a:t>
            </a:r>
            <a:r>
              <a:rPr lang="en-US" sz="1400" dirty="0" smtClean="0">
                <a:latin typeface="Arial Black" pitchFamily="32" charset="0"/>
              </a:rPr>
              <a:t>)</a:t>
            </a:r>
          </a:p>
          <a:p>
            <a:pPr>
              <a:lnSpc>
                <a:spcPct val="118000"/>
              </a:lnSpc>
            </a:pPr>
            <a:endParaRPr lang="en-US" sz="1400" dirty="0">
              <a:latin typeface="Arial Black" pitchFamily="32" charset="0"/>
            </a:endParaRPr>
          </a:p>
          <a:p>
            <a:pPr>
              <a:lnSpc>
                <a:spcPct val="118000"/>
              </a:lnSpc>
            </a:pPr>
            <a:r>
              <a:rPr lang="en-US" sz="1400" dirty="0" smtClean="0">
                <a:latin typeface="Arial Black" pitchFamily="32" charset="0"/>
              </a:rPr>
              <a:t>Culture </a:t>
            </a:r>
            <a:r>
              <a:rPr lang="en-US" sz="1400" dirty="0">
                <a:latin typeface="Arial Black" pitchFamily="32" charset="0"/>
              </a:rPr>
              <a:t>of no </a:t>
            </a:r>
            <a:r>
              <a:rPr lang="en-US" sz="1400" dirty="0" smtClean="0">
                <a:latin typeface="Arial Black" pitchFamily="32" charset="0"/>
              </a:rPr>
              <a:t>appointments</a:t>
            </a:r>
          </a:p>
          <a:p>
            <a:pPr>
              <a:lnSpc>
                <a:spcPct val="118000"/>
              </a:lnSpc>
            </a:pPr>
            <a:endParaRPr lang="en-US" sz="1400" dirty="0">
              <a:latin typeface="Arial Black" pitchFamily="32" charset="0"/>
            </a:endParaRPr>
          </a:p>
          <a:p>
            <a:pPr>
              <a:lnSpc>
                <a:spcPct val="118000"/>
              </a:lnSpc>
            </a:pPr>
            <a:r>
              <a:rPr lang="en-US" sz="1400" dirty="0" smtClean="0">
                <a:latin typeface="Arial Black" pitchFamily="32" charset="0"/>
              </a:rPr>
              <a:t>Male/Female </a:t>
            </a:r>
            <a:r>
              <a:rPr lang="en-US" sz="1400" dirty="0">
                <a:latin typeface="Arial Black" pitchFamily="32" charset="0"/>
              </a:rPr>
              <a:t>roles (Husband or male of family traditionally must agree to procedure</a:t>
            </a:r>
            <a:r>
              <a:rPr lang="en-US" sz="1600" dirty="0">
                <a:latin typeface="Arial Black" pitchFamily="32" charset="0"/>
              </a:rPr>
              <a:t>)</a:t>
            </a:r>
          </a:p>
        </p:txBody>
      </p:sp>
      <p:sp>
        <p:nvSpPr>
          <p:cNvPr id="27653" name="Text Box 5"/>
          <p:cNvSpPr txBox="1">
            <a:spLocks noChangeArrowheads="1"/>
          </p:cNvSpPr>
          <p:nvPr/>
        </p:nvSpPr>
        <p:spPr bwMode="auto">
          <a:xfrm>
            <a:off x="1030288" y="6615113"/>
            <a:ext cx="4105275"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nSpc>
                <a:spcPct val="102000"/>
              </a:lnSpc>
            </a:pPr>
            <a:r>
              <a:rPr lang="en-US" sz="1200" b="1" dirty="0" err="1">
                <a:latin typeface="Calibri" pitchFamily="32" charset="0"/>
                <a:cs typeface="Calibri" pitchFamily="32" charset="0"/>
              </a:rPr>
              <a:t>Source</a:t>
            </a:r>
            <a:r>
              <a:rPr lang="en-US" sz="1200" b="1" i="1" dirty="0" err="1">
                <a:latin typeface="Calibri" pitchFamily="32" charset="0"/>
                <a:cs typeface="Calibri" pitchFamily="32" charset="0"/>
              </a:rPr>
              <a:t>:Karusha</a:t>
            </a:r>
            <a:r>
              <a:rPr lang="en-US" sz="1200" b="1" i="1" dirty="0">
                <a:latin typeface="Calibri" pitchFamily="32" charset="0"/>
                <a:cs typeface="Calibri" pitchFamily="32" charset="0"/>
              </a:rPr>
              <a:t> MA, Sunrise Medical Clinic</a:t>
            </a:r>
          </a:p>
        </p:txBody>
      </p:sp>
      <p:sp>
        <p:nvSpPr>
          <p:cNvPr id="27654" name="Text Box 6"/>
          <p:cNvSpPr txBox="1">
            <a:spLocks noChangeArrowheads="1"/>
          </p:cNvSpPr>
          <p:nvPr/>
        </p:nvSpPr>
        <p:spPr bwMode="auto">
          <a:xfrm>
            <a:off x="6640512" y="6950222"/>
            <a:ext cx="3108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560"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pPr>
              <a:lnSpc>
                <a:spcPct val="95000"/>
              </a:lnSpc>
            </a:pPr>
            <a:r>
              <a:rPr lang="en-US" sz="1200" b="1" i="1" dirty="0" smtClean="0">
                <a:solidFill>
                  <a:schemeClr val="tx1"/>
                </a:solidFill>
                <a:latin typeface="Times New Roman" pitchFamily="16" charset="0"/>
              </a:rPr>
              <a:t>Photo:  Nursing </a:t>
            </a:r>
            <a:r>
              <a:rPr lang="en-US" sz="1200" b="1" i="1" dirty="0">
                <a:solidFill>
                  <a:schemeClr val="tx1"/>
                </a:solidFill>
                <a:latin typeface="Times New Roman" pitchFamily="16" charset="0"/>
              </a:rPr>
              <a:t>Agency </a:t>
            </a:r>
            <a:r>
              <a:rPr lang="en-US" sz="1200" b="1" i="1" dirty="0" smtClean="0">
                <a:solidFill>
                  <a:schemeClr val="tx1"/>
                </a:solidFill>
                <a:latin typeface="Times New Roman" pitchFamily="16" charset="0"/>
              </a:rPr>
              <a:t>Australia </a:t>
            </a:r>
            <a:r>
              <a:rPr lang="en-US" sz="1200" b="1" i="1" dirty="0">
                <a:solidFill>
                  <a:schemeClr val="tx1"/>
                </a:solidFill>
                <a:latin typeface="Times New Roman" pitchFamily="16" charset="0"/>
              </a:rPr>
              <a:t>2009</a:t>
            </a:r>
            <a:r>
              <a:rPr lang="en-US" dirty="0">
                <a:solidFill>
                  <a:schemeClr val="tx1"/>
                </a:solidFill>
              </a:rPr>
              <a:t>     </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noChangeArrowheads="1"/>
          </p:cNvSpPr>
          <p:nvPr/>
        </p:nvSpPr>
        <p:spPr bwMode="auto">
          <a:xfrm>
            <a:off x="4116388" y="2343786"/>
            <a:ext cx="5419724" cy="3449637"/>
          </a:xfrm>
          <a:prstGeom prst="roundRect">
            <a:avLst>
              <a:gd name="adj" fmla="val 37"/>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l="15118" r="15118"/>
          <a:stretch>
            <a:fillRect/>
          </a:stretch>
        </p:blipFill>
        <p:spPr bwMode="auto">
          <a:xfrm>
            <a:off x="592088" y="2478087"/>
            <a:ext cx="3282950" cy="3429000"/>
          </a:xfrm>
          <a:prstGeom prst="rect">
            <a:avLst/>
          </a:prstGeom>
          <a:noFill/>
          <a:ln>
            <a:noFill/>
          </a:ln>
          <a:effectLst/>
          <a:extLst>
            <a:ext uri="{909E8E84-426E-40DD-AFC4-6F175D3DCCD1}">
              <a14:hiddenFill xmlns:a14="http://schemas.microsoft.com/office/drawing/2010/main">
                <a:blipFill dpi="0" rotWithShape="0">
                  <a:blip/>
                  <a:srcRect l="15118" r="1511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ext Box 3"/>
          <p:cNvSpPr txBox="1">
            <a:spLocks noChangeArrowheads="1"/>
          </p:cNvSpPr>
          <p:nvPr/>
        </p:nvSpPr>
        <p:spPr bwMode="auto">
          <a:xfrm>
            <a:off x="1828800" y="685800"/>
            <a:ext cx="6524625" cy="152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7524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9pPr>
          </a:lstStyle>
          <a:p>
            <a:pPr algn="ctr">
              <a:lnSpc>
                <a:spcPct val="95000"/>
              </a:lnSpc>
            </a:pPr>
            <a:r>
              <a:rPr lang="en-US" sz="4800">
                <a:latin typeface="Impact" pitchFamily="32" charset="0"/>
              </a:rPr>
              <a:t>Barriers to Preventative </a:t>
            </a:r>
          </a:p>
          <a:p>
            <a:pPr algn="ctr">
              <a:lnSpc>
                <a:spcPct val="95000"/>
              </a:lnSpc>
            </a:pPr>
            <a:r>
              <a:rPr lang="en-US" sz="4800">
                <a:latin typeface="Impact" pitchFamily="32" charset="0"/>
              </a:rPr>
              <a:t>Screening and Services</a:t>
            </a:r>
          </a:p>
        </p:txBody>
      </p:sp>
      <p:sp>
        <p:nvSpPr>
          <p:cNvPr id="28676" name="Text Box 4"/>
          <p:cNvSpPr txBox="1">
            <a:spLocks noChangeArrowheads="1"/>
          </p:cNvSpPr>
          <p:nvPr/>
        </p:nvSpPr>
        <p:spPr bwMode="auto">
          <a:xfrm>
            <a:off x="4219575" y="2558098"/>
            <a:ext cx="5545137" cy="323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9pPr>
          </a:lstStyle>
          <a:p>
            <a:pPr marL="285750" indent="-285750">
              <a:lnSpc>
                <a:spcPct val="118000"/>
              </a:lnSpc>
              <a:buClr>
                <a:schemeClr val="bg1"/>
              </a:buClr>
              <a:buFont typeface="Arial Black" pitchFamily="34" charset="0"/>
              <a:buChar char="►"/>
            </a:pPr>
            <a:r>
              <a:rPr lang="en-US" sz="2000" dirty="0" smtClean="0">
                <a:solidFill>
                  <a:srgbClr val="FFFFFF"/>
                </a:solidFill>
                <a:latin typeface="Arial Black" pitchFamily="32" charset="0"/>
              </a:rPr>
              <a:t>Education-over </a:t>
            </a:r>
            <a:r>
              <a:rPr lang="en-US" sz="2000" dirty="0">
                <a:solidFill>
                  <a:srgbClr val="FFFFFF"/>
                </a:solidFill>
                <a:latin typeface="Arial Black" pitchFamily="32" charset="0"/>
              </a:rPr>
              <a:t>the counter (OTC</a:t>
            </a:r>
            <a:r>
              <a:rPr lang="en-US" sz="2000" dirty="0" smtClean="0">
                <a:solidFill>
                  <a:srgbClr val="FFFFFF"/>
                </a:solidFill>
                <a:latin typeface="Arial Black" pitchFamily="32" charset="0"/>
              </a:rPr>
              <a:t>)</a:t>
            </a:r>
          </a:p>
          <a:p>
            <a:pPr>
              <a:lnSpc>
                <a:spcPct val="118000"/>
              </a:lnSpc>
              <a:buClr>
                <a:schemeClr val="bg1"/>
              </a:buClr>
            </a:pPr>
            <a:r>
              <a:rPr lang="en-US" sz="2000" dirty="0" smtClean="0">
                <a:solidFill>
                  <a:srgbClr val="FFFFFF"/>
                </a:solidFill>
                <a:latin typeface="Arial Black" pitchFamily="32" charset="0"/>
              </a:rPr>
              <a:t>    medications</a:t>
            </a:r>
          </a:p>
          <a:p>
            <a:pPr marL="285750" indent="-285750">
              <a:lnSpc>
                <a:spcPct val="118000"/>
              </a:lnSpc>
              <a:buClr>
                <a:schemeClr val="bg1"/>
              </a:buClr>
              <a:buFont typeface="Arial Black" pitchFamily="34" charset="0"/>
              <a:buChar char="►"/>
            </a:pPr>
            <a:r>
              <a:rPr lang="en-US" sz="2000" dirty="0" smtClean="0">
                <a:solidFill>
                  <a:srgbClr val="FFFFFF"/>
                </a:solidFill>
                <a:latin typeface="Arial Black" pitchFamily="32" charset="0"/>
              </a:rPr>
              <a:t> </a:t>
            </a:r>
            <a:r>
              <a:rPr lang="en-US" sz="2000" dirty="0">
                <a:solidFill>
                  <a:srgbClr val="FFFFFF"/>
                </a:solidFill>
                <a:latin typeface="Arial Black" pitchFamily="32" charset="0"/>
              </a:rPr>
              <a:t>Lack of awareness</a:t>
            </a:r>
          </a:p>
          <a:p>
            <a:pPr marL="285750" indent="-285750">
              <a:lnSpc>
                <a:spcPct val="118000"/>
              </a:lnSpc>
              <a:buClr>
                <a:schemeClr val="bg1"/>
              </a:buClr>
              <a:buFont typeface="Arial Black" pitchFamily="34" charset="0"/>
              <a:buChar char="►"/>
            </a:pPr>
            <a:r>
              <a:rPr lang="en-US" sz="2000" dirty="0">
                <a:solidFill>
                  <a:srgbClr val="FFFFFF"/>
                </a:solidFill>
                <a:latin typeface="Arial Black" pitchFamily="32" charset="0"/>
              </a:rPr>
              <a:t> </a:t>
            </a:r>
            <a:r>
              <a:rPr lang="en-US" sz="2000" dirty="0" smtClean="0">
                <a:solidFill>
                  <a:srgbClr val="FFFFFF"/>
                </a:solidFill>
                <a:latin typeface="Arial Black" pitchFamily="32" charset="0"/>
              </a:rPr>
              <a:t>Cultural</a:t>
            </a:r>
            <a:endParaRPr lang="en-US" sz="2000" dirty="0">
              <a:solidFill>
                <a:srgbClr val="FFFFFF"/>
              </a:solidFill>
              <a:latin typeface="Arial Black" pitchFamily="32" charset="0"/>
            </a:endParaRPr>
          </a:p>
          <a:p>
            <a:pPr marL="285750" indent="-285750">
              <a:lnSpc>
                <a:spcPct val="118000"/>
              </a:lnSpc>
              <a:buClr>
                <a:schemeClr val="bg1"/>
              </a:buClr>
              <a:buFont typeface="Arial Black" pitchFamily="34" charset="0"/>
              <a:buChar char="►"/>
            </a:pPr>
            <a:r>
              <a:rPr lang="en-US" sz="2000" dirty="0">
                <a:solidFill>
                  <a:srgbClr val="FFFFFF"/>
                </a:solidFill>
                <a:latin typeface="Arial Black" pitchFamily="32" charset="0"/>
              </a:rPr>
              <a:t> </a:t>
            </a:r>
            <a:r>
              <a:rPr lang="en-US" sz="2000" dirty="0" smtClean="0">
                <a:solidFill>
                  <a:srgbClr val="FFFFFF"/>
                </a:solidFill>
                <a:latin typeface="Arial Black" pitchFamily="32" charset="0"/>
              </a:rPr>
              <a:t>Language</a:t>
            </a:r>
            <a:endParaRPr lang="en-US" sz="2000" dirty="0">
              <a:solidFill>
                <a:srgbClr val="FFFFFF"/>
              </a:solidFill>
              <a:latin typeface="Arial Black" pitchFamily="32" charset="0"/>
            </a:endParaRPr>
          </a:p>
          <a:p>
            <a:pPr marL="285750" indent="-285750">
              <a:lnSpc>
                <a:spcPct val="118000"/>
              </a:lnSpc>
              <a:buClr>
                <a:schemeClr val="bg1"/>
              </a:buClr>
              <a:buFont typeface="Arial Black" pitchFamily="34" charset="0"/>
              <a:buChar char="►"/>
            </a:pPr>
            <a:r>
              <a:rPr lang="en-US" sz="2000" dirty="0">
                <a:solidFill>
                  <a:srgbClr val="FFFFFF"/>
                </a:solidFill>
                <a:latin typeface="Arial Black" pitchFamily="32" charset="0"/>
              </a:rPr>
              <a:t> </a:t>
            </a:r>
            <a:r>
              <a:rPr lang="en-US" sz="2000" dirty="0" smtClean="0">
                <a:solidFill>
                  <a:srgbClr val="FFFFFF"/>
                </a:solidFill>
                <a:latin typeface="Arial Black" pitchFamily="32" charset="0"/>
              </a:rPr>
              <a:t>Dissatisfied </a:t>
            </a:r>
            <a:r>
              <a:rPr lang="en-US" sz="2000" dirty="0">
                <a:solidFill>
                  <a:srgbClr val="FFFFFF"/>
                </a:solidFill>
                <a:latin typeface="Arial Black" pitchFamily="32" charset="0"/>
              </a:rPr>
              <a:t>with care</a:t>
            </a:r>
          </a:p>
          <a:p>
            <a:pPr marL="285750" indent="-285750">
              <a:lnSpc>
                <a:spcPct val="118000"/>
              </a:lnSpc>
              <a:buClr>
                <a:schemeClr val="bg1"/>
              </a:buClr>
              <a:buFont typeface="Arial Black" pitchFamily="34" charset="0"/>
              <a:buChar char="►"/>
            </a:pPr>
            <a:r>
              <a:rPr lang="en-US" sz="2000" dirty="0">
                <a:solidFill>
                  <a:srgbClr val="FFFFFF"/>
                </a:solidFill>
                <a:latin typeface="Arial Black" pitchFamily="32" charset="0"/>
              </a:rPr>
              <a:t> </a:t>
            </a:r>
            <a:r>
              <a:rPr lang="en-US" sz="2000" dirty="0" smtClean="0">
                <a:solidFill>
                  <a:srgbClr val="FFFFFF"/>
                </a:solidFill>
                <a:latin typeface="Arial Black" pitchFamily="32" charset="0"/>
              </a:rPr>
              <a:t>Attitude </a:t>
            </a:r>
            <a:r>
              <a:rPr lang="en-US" sz="2000" dirty="0">
                <a:solidFill>
                  <a:srgbClr val="FFFFFF"/>
                </a:solidFill>
                <a:latin typeface="Arial Black" pitchFamily="32" charset="0"/>
              </a:rPr>
              <a:t>of health </a:t>
            </a:r>
            <a:r>
              <a:rPr lang="en-US" sz="2000" dirty="0" smtClean="0">
                <a:solidFill>
                  <a:srgbClr val="FFFFFF"/>
                </a:solidFill>
                <a:latin typeface="Arial Black" pitchFamily="32" charset="0"/>
              </a:rPr>
              <a:t>care providers</a:t>
            </a:r>
            <a:endParaRPr lang="en-US" sz="2000" dirty="0">
              <a:solidFill>
                <a:srgbClr val="FFFFFF"/>
              </a:solidFill>
              <a:latin typeface="Arial Black" pitchFamily="32" charset="0"/>
            </a:endParaRPr>
          </a:p>
        </p:txBody>
      </p:sp>
      <p:sp>
        <p:nvSpPr>
          <p:cNvPr id="28677" name="Text Box 5"/>
          <p:cNvSpPr txBox="1">
            <a:spLocks noChangeArrowheads="1"/>
          </p:cNvSpPr>
          <p:nvPr/>
        </p:nvSpPr>
        <p:spPr bwMode="auto">
          <a:xfrm>
            <a:off x="6911975" y="6955203"/>
            <a:ext cx="285273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560" rIns="90000" bIns="45000"/>
          <a:lstStyle>
            <a:lvl1pPr>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pPr>
              <a:lnSpc>
                <a:spcPct val="95000"/>
              </a:lnSpc>
            </a:pPr>
            <a:r>
              <a:rPr lang="en-US" sz="1200" b="1" i="1" dirty="0" smtClean="0">
                <a:latin typeface="Times New Roman" pitchFamily="16" charset="0"/>
              </a:rPr>
              <a:t>Photo: Nursing </a:t>
            </a:r>
            <a:r>
              <a:rPr lang="en-US" sz="1200" b="1" i="1" dirty="0">
                <a:latin typeface="Times New Roman" pitchFamily="16" charset="0"/>
              </a:rPr>
              <a:t>Agency Australia </a:t>
            </a:r>
            <a:r>
              <a:rPr lang="en-US" sz="1200" b="1" i="1" dirty="0" smtClean="0">
                <a:latin typeface="Times New Roman" pitchFamily="16" charset="0"/>
              </a:rPr>
              <a:t>2009</a:t>
            </a:r>
            <a:r>
              <a:rPr lang="en-US" dirty="0" smtClean="0"/>
              <a:t> </a:t>
            </a:r>
            <a:endParaRPr lang="en-US" dirty="0"/>
          </a:p>
        </p:txBody>
      </p:sp>
      <p:sp>
        <p:nvSpPr>
          <p:cNvPr id="28678" name="Text Box 6"/>
          <p:cNvSpPr txBox="1">
            <a:spLocks noChangeArrowheads="1"/>
          </p:cNvSpPr>
          <p:nvPr/>
        </p:nvSpPr>
        <p:spPr bwMode="auto">
          <a:xfrm>
            <a:off x="6564312" y="6008686"/>
            <a:ext cx="513556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pPr>
              <a:lnSpc>
                <a:spcPct val="102000"/>
              </a:lnSpc>
            </a:pPr>
            <a:r>
              <a:rPr lang="en-US" sz="1200" b="1" dirty="0">
                <a:latin typeface="Calibri" pitchFamily="32" charset="0"/>
                <a:cs typeface="Calibri" pitchFamily="32" charset="0"/>
              </a:rPr>
              <a:t>Source: </a:t>
            </a:r>
            <a:r>
              <a:rPr lang="en-US" sz="1200" b="1" dirty="0" err="1">
                <a:latin typeface="Calibri" pitchFamily="32" charset="0"/>
                <a:cs typeface="Calibri" pitchFamily="32" charset="0"/>
              </a:rPr>
              <a:t>Fozia</a:t>
            </a:r>
            <a:r>
              <a:rPr lang="en-US" sz="1200" b="1" dirty="0">
                <a:latin typeface="Calibri" pitchFamily="32" charset="0"/>
                <a:cs typeface="Calibri" pitchFamily="32" charset="0"/>
              </a:rPr>
              <a:t> </a:t>
            </a:r>
            <a:r>
              <a:rPr lang="en-US" sz="1200" b="1" dirty="0" err="1">
                <a:latin typeface="Calibri" pitchFamily="32" charset="0"/>
                <a:cs typeface="Calibri" pitchFamily="32" charset="0"/>
              </a:rPr>
              <a:t>Abrar</a:t>
            </a:r>
            <a:r>
              <a:rPr lang="en-US" sz="1200" b="1" dirty="0">
                <a:latin typeface="Calibri" pitchFamily="32" charset="0"/>
                <a:cs typeface="Calibri" pitchFamily="32" charset="0"/>
              </a:rPr>
              <a:t> M.D. </a:t>
            </a:r>
            <a:r>
              <a:rPr lang="en-US" sz="1200" b="1" dirty="0" smtClean="0">
                <a:latin typeface="Calibri" pitchFamily="32" charset="0"/>
                <a:cs typeface="Calibri" pitchFamily="32" charset="0"/>
              </a:rPr>
              <a:t>MPH  2010</a:t>
            </a:r>
            <a:endParaRPr lang="en-US" sz="1200" b="1" dirty="0">
              <a:latin typeface="Calibri" pitchFamily="32" charset="0"/>
              <a:cs typeface="Calibri" pitchFamily="32" charset="0"/>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l="9918" r="9918"/>
          <a:stretch>
            <a:fillRect/>
          </a:stretch>
        </p:blipFill>
        <p:spPr bwMode="auto">
          <a:xfrm>
            <a:off x="841375" y="2057400"/>
            <a:ext cx="4416425" cy="3810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blipFill dpi="0" rotWithShape="0">
                  <a:blip/>
                  <a:srcRect l="9918" r="9918"/>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29698" name="Text Box 2"/>
          <p:cNvSpPr txBox="1">
            <a:spLocks noChangeArrowheads="1"/>
          </p:cNvSpPr>
          <p:nvPr/>
        </p:nvSpPr>
        <p:spPr bwMode="auto">
          <a:xfrm>
            <a:off x="6081271" y="7065666"/>
            <a:ext cx="3738563"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067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gn="ctr">
              <a:lnSpc>
                <a:spcPct val="95000"/>
              </a:lnSpc>
            </a:pPr>
            <a:r>
              <a:rPr lang="en-US" sz="900" b="1" i="1" dirty="0" smtClean="0">
                <a:latin typeface="Times New Roman" pitchFamily="16" charset="0"/>
              </a:rPr>
              <a:t>Photo </a:t>
            </a:r>
            <a:r>
              <a:rPr lang="en-US" sz="900" b="1" i="1" dirty="0">
                <a:latin typeface="Times New Roman" pitchFamily="16" charset="0"/>
              </a:rPr>
              <a:t>from PRI’s The World from the BBC, PRI and WGBH,</a:t>
            </a:r>
          </a:p>
          <a:p>
            <a:pPr algn="ctr">
              <a:lnSpc>
                <a:spcPct val="95000"/>
              </a:lnSpc>
            </a:pPr>
            <a:r>
              <a:rPr lang="en-US" sz="900" b="1" i="1" dirty="0">
                <a:latin typeface="Times New Roman" pitchFamily="16" charset="0"/>
              </a:rPr>
              <a:t>”Global Perspective for an American Audience.” </a:t>
            </a:r>
          </a:p>
        </p:txBody>
      </p:sp>
      <p:sp>
        <p:nvSpPr>
          <p:cNvPr id="29699" name="Text Box 3"/>
          <p:cNvSpPr txBox="1">
            <a:spLocks noChangeArrowheads="1"/>
          </p:cNvSpPr>
          <p:nvPr/>
        </p:nvSpPr>
        <p:spPr bwMode="auto">
          <a:xfrm>
            <a:off x="841375" y="889000"/>
            <a:ext cx="4411663" cy="9271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9pPr>
          </a:lstStyle>
          <a:p>
            <a:pPr algn="ctr">
              <a:lnSpc>
                <a:spcPct val="102000"/>
              </a:lnSpc>
            </a:pPr>
            <a:r>
              <a:rPr 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Impact" pitchFamily="32" charset="0"/>
              </a:rPr>
              <a:t>What can we do?</a:t>
            </a:r>
          </a:p>
        </p:txBody>
      </p:sp>
      <p:sp>
        <p:nvSpPr>
          <p:cNvPr id="29700" name="Text Box 4"/>
          <p:cNvSpPr txBox="1">
            <a:spLocks noChangeArrowheads="1"/>
          </p:cNvSpPr>
          <p:nvPr/>
        </p:nvSpPr>
        <p:spPr bwMode="auto">
          <a:xfrm>
            <a:off x="5486400" y="727075"/>
            <a:ext cx="3886200" cy="611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316"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nSpc>
                <a:spcPct val="97000"/>
              </a:lnSpc>
            </a:pPr>
            <a:r>
              <a:rPr lang="en-US" sz="2200" b="1" dirty="0" smtClean="0">
                <a:latin typeface="Arial Narrow" pitchFamily="32" charset="0"/>
              </a:rPr>
              <a:t>Cultural </a:t>
            </a:r>
            <a:r>
              <a:rPr lang="en-US" sz="2200" b="1" dirty="0">
                <a:latin typeface="Arial Narrow" pitchFamily="32" charset="0"/>
              </a:rPr>
              <a:t>humility-</a:t>
            </a:r>
            <a:r>
              <a:rPr lang="en-US" sz="2200" b="1" dirty="0">
                <a:latin typeface="Arial Narrow" pitchFamily="32" charset="0"/>
                <a:cs typeface="Calibri" pitchFamily="32" charset="0"/>
              </a:rPr>
              <a:t>process of </a:t>
            </a:r>
            <a:r>
              <a:rPr lang="en-US" sz="2200" b="1" dirty="0" smtClean="0">
                <a:latin typeface="Arial Narrow" pitchFamily="32" charset="0"/>
                <a:cs typeface="Calibri" pitchFamily="32" charset="0"/>
              </a:rPr>
              <a:t>   self-awareness </a:t>
            </a:r>
            <a:r>
              <a:rPr lang="en-US" sz="2200" b="1" dirty="0">
                <a:latin typeface="Arial Narrow" pitchFamily="32" charset="0"/>
                <a:cs typeface="Calibri" pitchFamily="32" charset="0"/>
              </a:rPr>
              <a:t>and reflection.  It is difficult to move forward with cultural competence because of stereo-typing other cultures </a:t>
            </a:r>
          </a:p>
          <a:p>
            <a:pPr>
              <a:lnSpc>
                <a:spcPct val="97000"/>
              </a:lnSpc>
            </a:pPr>
            <a:endParaRPr lang="en-US" sz="2200" b="1" dirty="0">
              <a:latin typeface="Arial Narrow" pitchFamily="32" charset="0"/>
              <a:cs typeface="Calibri" pitchFamily="32" charset="0"/>
            </a:endParaRPr>
          </a:p>
          <a:p>
            <a:pPr>
              <a:lnSpc>
                <a:spcPct val="97000"/>
              </a:lnSpc>
            </a:pPr>
            <a:r>
              <a:rPr lang="en-US" sz="2200" b="1" dirty="0" smtClean="0">
                <a:latin typeface="Arial Narrow" pitchFamily="32" charset="0"/>
              </a:rPr>
              <a:t>Respect </a:t>
            </a:r>
            <a:r>
              <a:rPr lang="en-US" sz="2200" b="1" dirty="0">
                <a:latin typeface="Arial Narrow" pitchFamily="32" charset="0"/>
              </a:rPr>
              <a:t>and compassion</a:t>
            </a:r>
          </a:p>
          <a:p>
            <a:pPr>
              <a:lnSpc>
                <a:spcPct val="97000"/>
              </a:lnSpc>
            </a:pPr>
            <a:endParaRPr lang="en-US" sz="2200" b="1" dirty="0">
              <a:latin typeface="Arial Narrow" pitchFamily="32" charset="0"/>
            </a:endParaRPr>
          </a:p>
          <a:p>
            <a:pPr>
              <a:lnSpc>
                <a:spcPct val="97000"/>
              </a:lnSpc>
            </a:pPr>
            <a:r>
              <a:rPr lang="en-US" sz="2200" b="1" dirty="0" smtClean="0">
                <a:latin typeface="Arial Narrow" pitchFamily="32" charset="0"/>
              </a:rPr>
              <a:t>Obtain </a:t>
            </a:r>
            <a:r>
              <a:rPr lang="en-US" sz="2200" b="1" dirty="0">
                <a:latin typeface="Arial Narrow" pitchFamily="32" charset="0"/>
              </a:rPr>
              <a:t>a medical history considering culture</a:t>
            </a:r>
          </a:p>
          <a:p>
            <a:pPr>
              <a:lnSpc>
                <a:spcPct val="97000"/>
              </a:lnSpc>
            </a:pPr>
            <a:endParaRPr lang="en-US" sz="2200" b="1" dirty="0">
              <a:latin typeface="Arial Narrow" pitchFamily="32" charset="0"/>
            </a:endParaRPr>
          </a:p>
          <a:p>
            <a:pPr>
              <a:lnSpc>
                <a:spcPct val="97000"/>
              </a:lnSpc>
            </a:pPr>
            <a:r>
              <a:rPr lang="en-US" sz="2200" b="1" dirty="0" smtClean="0">
                <a:latin typeface="Arial Narrow" pitchFamily="32" charset="0"/>
              </a:rPr>
              <a:t>Ask </a:t>
            </a:r>
            <a:r>
              <a:rPr lang="en-US" sz="2200" b="1" dirty="0">
                <a:latin typeface="Arial Narrow" pitchFamily="32" charset="0"/>
              </a:rPr>
              <a:t>about patient beliefs, practices and values</a:t>
            </a:r>
          </a:p>
          <a:p>
            <a:pPr>
              <a:lnSpc>
                <a:spcPct val="97000"/>
              </a:lnSpc>
            </a:pPr>
            <a:r>
              <a:rPr lang="en-US" sz="2200" b="1" dirty="0">
                <a:latin typeface="Arial Narrow" pitchFamily="32" charset="0"/>
              </a:rPr>
              <a:t> </a:t>
            </a:r>
          </a:p>
          <a:p>
            <a:pPr>
              <a:lnSpc>
                <a:spcPct val="97000"/>
              </a:lnSpc>
            </a:pPr>
            <a:r>
              <a:rPr lang="en-US" sz="2200" b="1" dirty="0" smtClean="0">
                <a:latin typeface="Arial Narrow" pitchFamily="32" charset="0"/>
              </a:rPr>
              <a:t>They </a:t>
            </a:r>
            <a:r>
              <a:rPr lang="en-US" sz="2200" b="1" dirty="0">
                <a:latin typeface="Arial Narrow" pitchFamily="32" charset="0"/>
              </a:rPr>
              <a:t>have faith in our way of practicing medicine but they do not understand our medical system</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468312" y="685800"/>
            <a:ext cx="8382000" cy="5861050"/>
          </a:xfrm>
          <a:prstGeom prst="roundRect">
            <a:avLst>
              <a:gd name="adj" fmla="val 28"/>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10242" name="Text Box 2"/>
          <p:cNvSpPr txBox="1">
            <a:spLocks noChangeArrowheads="1"/>
          </p:cNvSpPr>
          <p:nvPr/>
        </p:nvSpPr>
        <p:spPr bwMode="auto">
          <a:xfrm>
            <a:off x="549201" y="1849706"/>
            <a:ext cx="5265738" cy="363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pPr marL="285750" indent="-285750">
              <a:lnSpc>
                <a:spcPct val="118000"/>
              </a:lnSpc>
              <a:buSzPct val="64000"/>
              <a:buFont typeface="Wingdings" pitchFamily="2" charset="2"/>
              <a:buChar char="q"/>
            </a:pPr>
            <a:r>
              <a:rPr lang="en-US" b="1" dirty="0">
                <a:solidFill>
                  <a:srgbClr val="FFFFFF"/>
                </a:solidFill>
                <a:latin typeface="Arial Black" pitchFamily="32" charset="0"/>
              </a:rPr>
              <a:t>    Traditionally nomads and seafarers</a:t>
            </a:r>
          </a:p>
          <a:p>
            <a:pPr marL="285750" indent="-285750">
              <a:lnSpc>
                <a:spcPct val="118000"/>
              </a:lnSpc>
              <a:buSzPct val="64000"/>
              <a:buFont typeface="Wingdings" pitchFamily="2" charset="2"/>
              <a:buChar char="q"/>
            </a:pPr>
            <a:endParaRPr lang="en-US" b="1" dirty="0">
              <a:solidFill>
                <a:srgbClr val="FFFFFF"/>
              </a:solidFill>
              <a:latin typeface="Arial Black" pitchFamily="32" charset="0"/>
            </a:endParaRPr>
          </a:p>
          <a:p>
            <a:pPr marL="285750" indent="-285750">
              <a:lnSpc>
                <a:spcPct val="118000"/>
              </a:lnSpc>
              <a:buSzPct val="64000"/>
              <a:buFont typeface="Wingdings" pitchFamily="2" charset="2"/>
              <a:buChar char="q"/>
            </a:pPr>
            <a:r>
              <a:rPr lang="en-US" b="1" dirty="0">
                <a:solidFill>
                  <a:srgbClr val="FFFFFF"/>
                </a:solidFill>
                <a:latin typeface="Arial Black" pitchFamily="32" charset="0"/>
              </a:rPr>
              <a:t>    With modernization, more are moving</a:t>
            </a:r>
          </a:p>
          <a:p>
            <a:pPr marL="285750" indent="-285750">
              <a:lnSpc>
                <a:spcPct val="118000"/>
              </a:lnSpc>
              <a:buSzPct val="64000"/>
              <a:buFont typeface="Wingdings" pitchFamily="2" charset="2"/>
              <a:buChar char="q"/>
            </a:pPr>
            <a:r>
              <a:rPr lang="en-US" b="1" dirty="0">
                <a:solidFill>
                  <a:srgbClr val="FFFFFF"/>
                </a:solidFill>
                <a:latin typeface="Arial Black" pitchFamily="32" charset="0"/>
              </a:rPr>
              <a:t>    into urban areas.</a:t>
            </a:r>
          </a:p>
          <a:p>
            <a:pPr marL="285750" indent="-285750">
              <a:lnSpc>
                <a:spcPct val="118000"/>
              </a:lnSpc>
              <a:buSzPct val="64000"/>
              <a:buFont typeface="Wingdings" pitchFamily="2" charset="2"/>
              <a:buChar char="q"/>
            </a:pPr>
            <a:endParaRPr lang="en-US" b="1" dirty="0">
              <a:solidFill>
                <a:srgbClr val="FFFFFF"/>
              </a:solidFill>
              <a:latin typeface="Arial Black" pitchFamily="32" charset="0"/>
            </a:endParaRPr>
          </a:p>
          <a:p>
            <a:pPr marL="285750" indent="-285750">
              <a:lnSpc>
                <a:spcPct val="118000"/>
              </a:lnSpc>
              <a:buSzPct val="64000"/>
              <a:buFont typeface="Wingdings" pitchFamily="2" charset="2"/>
              <a:buChar char="q"/>
            </a:pPr>
            <a:r>
              <a:rPr lang="en-US" b="1" dirty="0">
                <a:solidFill>
                  <a:srgbClr val="FFFFFF"/>
                </a:solidFill>
                <a:latin typeface="Arial Black" pitchFamily="32" charset="0"/>
              </a:rPr>
              <a:t>    Widespread civil </a:t>
            </a:r>
            <a:r>
              <a:rPr lang="en-US" b="1" dirty="0" smtClean="0">
                <a:solidFill>
                  <a:srgbClr val="FFFFFF"/>
                </a:solidFill>
                <a:latin typeface="Arial Black" pitchFamily="32" charset="0"/>
              </a:rPr>
              <a:t>unrest has caused</a:t>
            </a:r>
          </a:p>
          <a:p>
            <a:pPr marL="285750" indent="-285750">
              <a:lnSpc>
                <a:spcPct val="118000"/>
              </a:lnSpc>
              <a:buSzPct val="64000"/>
              <a:buFont typeface="Wingdings" pitchFamily="2" charset="2"/>
              <a:buChar char="q"/>
            </a:pPr>
            <a:r>
              <a:rPr lang="en-US" b="1" dirty="0">
                <a:solidFill>
                  <a:srgbClr val="FFFFFF"/>
                </a:solidFill>
                <a:latin typeface="Arial Black" pitchFamily="32" charset="0"/>
              </a:rPr>
              <a:t> </a:t>
            </a:r>
            <a:r>
              <a:rPr lang="en-US" b="1" dirty="0" smtClean="0">
                <a:solidFill>
                  <a:srgbClr val="FFFFFF"/>
                </a:solidFill>
                <a:latin typeface="Arial Black" pitchFamily="32" charset="0"/>
              </a:rPr>
              <a:t>   many to flee </a:t>
            </a:r>
            <a:r>
              <a:rPr lang="en-US" b="1" dirty="0">
                <a:solidFill>
                  <a:srgbClr val="FFFFFF"/>
                </a:solidFill>
                <a:latin typeface="Arial Black" pitchFamily="32" charset="0"/>
              </a:rPr>
              <a:t>to the Middle East, </a:t>
            </a:r>
            <a:endParaRPr lang="en-US" b="1" dirty="0" smtClean="0">
              <a:solidFill>
                <a:srgbClr val="FFFFFF"/>
              </a:solidFill>
              <a:latin typeface="Arial Black" pitchFamily="32" charset="0"/>
            </a:endParaRPr>
          </a:p>
          <a:p>
            <a:pPr marL="285750" indent="-285750">
              <a:lnSpc>
                <a:spcPct val="118000"/>
              </a:lnSpc>
              <a:buSzPct val="64000"/>
              <a:buFont typeface="Wingdings" pitchFamily="2" charset="2"/>
              <a:buChar char="q"/>
            </a:pPr>
            <a:r>
              <a:rPr lang="en-US" b="1" dirty="0">
                <a:solidFill>
                  <a:srgbClr val="FFFFFF"/>
                </a:solidFill>
                <a:latin typeface="Arial Black" pitchFamily="32" charset="0"/>
              </a:rPr>
              <a:t> </a:t>
            </a:r>
            <a:r>
              <a:rPr lang="en-US" b="1" dirty="0" smtClean="0">
                <a:solidFill>
                  <a:srgbClr val="FFFFFF"/>
                </a:solidFill>
                <a:latin typeface="Arial Black" pitchFamily="32" charset="0"/>
              </a:rPr>
              <a:t>   Europe</a:t>
            </a:r>
            <a:r>
              <a:rPr lang="en-US" b="1" dirty="0">
                <a:solidFill>
                  <a:srgbClr val="FFFFFF"/>
                </a:solidFill>
                <a:latin typeface="Arial Black" pitchFamily="32" charset="0"/>
              </a:rPr>
              <a:t>, </a:t>
            </a:r>
            <a:r>
              <a:rPr lang="en-US" b="1" dirty="0" smtClean="0">
                <a:solidFill>
                  <a:srgbClr val="FFFFFF"/>
                </a:solidFill>
                <a:latin typeface="Arial Black" pitchFamily="32" charset="0"/>
              </a:rPr>
              <a:t>the U.S., </a:t>
            </a:r>
            <a:r>
              <a:rPr lang="en-US" b="1" dirty="0">
                <a:solidFill>
                  <a:srgbClr val="FFFFFF"/>
                </a:solidFill>
                <a:latin typeface="Arial Black" pitchFamily="32" charset="0"/>
              </a:rPr>
              <a:t>and Canada.</a:t>
            </a:r>
          </a:p>
          <a:p>
            <a:pPr marL="285750" indent="-285750">
              <a:lnSpc>
                <a:spcPct val="118000"/>
              </a:lnSpc>
              <a:buSzPct val="64000"/>
              <a:buFont typeface="Wingdings" pitchFamily="2" charset="2"/>
              <a:buChar char="q"/>
            </a:pPr>
            <a:endParaRPr lang="en-US" b="1" dirty="0">
              <a:solidFill>
                <a:srgbClr val="FFFFFF"/>
              </a:solidFill>
              <a:latin typeface="Arial Black" pitchFamily="32" charset="0"/>
            </a:endParaRPr>
          </a:p>
          <a:p>
            <a:pPr marL="285750" indent="-285750">
              <a:lnSpc>
                <a:spcPct val="118000"/>
              </a:lnSpc>
              <a:buSzPct val="64000"/>
              <a:buFont typeface="Wingdings" pitchFamily="2" charset="2"/>
              <a:buChar char="q"/>
            </a:pPr>
            <a:r>
              <a:rPr lang="en-US" b="1" dirty="0">
                <a:solidFill>
                  <a:srgbClr val="FFFFFF"/>
                </a:solidFill>
                <a:latin typeface="Arial Black" pitchFamily="32" charset="0"/>
              </a:rPr>
              <a:t>    Minnesota has the largest Somali</a:t>
            </a:r>
          </a:p>
          <a:p>
            <a:pPr marL="285750" indent="-285750">
              <a:lnSpc>
                <a:spcPct val="118000"/>
              </a:lnSpc>
              <a:buSzPct val="64000"/>
              <a:buFont typeface="Wingdings" pitchFamily="2" charset="2"/>
              <a:buChar char="q"/>
            </a:pPr>
            <a:r>
              <a:rPr lang="en-US" b="1" dirty="0">
                <a:solidFill>
                  <a:srgbClr val="FFFFFF"/>
                </a:solidFill>
                <a:latin typeface="Arial Black" pitchFamily="32" charset="0"/>
              </a:rPr>
              <a:t>    population in the U.S.</a:t>
            </a:r>
          </a:p>
        </p:txBody>
      </p:sp>
      <p:sp>
        <p:nvSpPr>
          <p:cNvPr id="10243" name="Text Box 3"/>
          <p:cNvSpPr txBox="1">
            <a:spLocks noChangeArrowheads="1"/>
          </p:cNvSpPr>
          <p:nvPr/>
        </p:nvSpPr>
        <p:spPr bwMode="auto">
          <a:xfrm>
            <a:off x="1140043" y="6065837"/>
            <a:ext cx="3900269"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r>
              <a:rPr lang="en-US" sz="1200" b="1" dirty="0" smtClean="0">
                <a:solidFill>
                  <a:schemeClr val="bg1"/>
                </a:solidFill>
              </a:rPr>
              <a:t>Source:  Cultural Orientation Research </a:t>
            </a:r>
            <a:r>
              <a:rPr lang="en-US" sz="1200" b="1" dirty="0">
                <a:solidFill>
                  <a:schemeClr val="bg1"/>
                </a:solidFill>
              </a:rPr>
              <a:t>C</a:t>
            </a:r>
            <a:r>
              <a:rPr lang="en-US" sz="1200" b="1" dirty="0" smtClean="0">
                <a:solidFill>
                  <a:schemeClr val="bg1"/>
                </a:solidFill>
              </a:rPr>
              <a:t>enter  2010</a:t>
            </a:r>
            <a:endParaRPr lang="en-US" sz="1200" b="1" dirty="0">
              <a:solidFill>
                <a:schemeClr val="bg1"/>
              </a:solidFill>
            </a:endParaRPr>
          </a:p>
        </p:txBody>
      </p:sp>
      <p:sp>
        <p:nvSpPr>
          <p:cNvPr id="10245" name="Text Box 5"/>
          <p:cNvSpPr txBox="1">
            <a:spLocks noChangeArrowheads="1"/>
          </p:cNvSpPr>
          <p:nvPr/>
        </p:nvSpPr>
        <p:spPr bwMode="auto">
          <a:xfrm>
            <a:off x="3114675" y="700088"/>
            <a:ext cx="5634038" cy="111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pPr>
              <a:lnSpc>
                <a:spcPct val="102000"/>
              </a:lnSpc>
            </a:pPr>
            <a:r>
              <a:rPr lang="en-US" sz="6600" dirty="0">
                <a:solidFill>
                  <a:srgbClr val="FFFFFF"/>
                </a:solidFill>
                <a:latin typeface="Impact" pitchFamily="32" charset="0"/>
              </a:rPr>
              <a:t>SOMALI CULTURE</a:t>
            </a:r>
          </a:p>
        </p:txBody>
      </p:sp>
      <p:pic>
        <p:nvPicPr>
          <p:cNvPr id="9" name="Picture 4"/>
          <p:cNvPicPr>
            <a:picLocks noChangeAspect="1" noChangeArrowheads="1"/>
          </p:cNvPicPr>
          <p:nvPr/>
        </p:nvPicPr>
        <p:blipFill>
          <a:blip r:embed="rId3">
            <a:lum bright="1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335712" y="2204107"/>
            <a:ext cx="2773599" cy="3633129"/>
          </a:xfrm>
          <a:prstGeom prst="rect">
            <a:avLst/>
          </a:prstGeom>
          <a:noFill/>
          <a:ln>
            <a:noFill/>
          </a:ln>
          <a:effectLst>
            <a:outerShdw blurRad="184150" dist="241300" dir="11520000" sx="110000" sy="110000" algn="ctr">
              <a:srgbClr val="000000">
                <a:alpha val="18000"/>
              </a:srgbClr>
            </a:outerShdw>
          </a:effectLst>
          <a:scene3d>
            <a:camera prst="orthographicFront"/>
            <a:lightRig rig="threePt" dir="t"/>
          </a:scene3d>
          <a:sp3d>
            <a:bevelT w="165100" prst="coolSlant"/>
          </a:sp3d>
          <a:extLst>
            <a:ext uri="{909E8E84-426E-40DD-AFC4-6F175D3DCCD1}">
              <a14:hiddenFill xmlns:a14="http://schemas.microsoft.com/office/drawing/2010/main">
                <a:blipFill dpi="0" rotWithShape="0">
                  <a:blip>
                    <a:lum bright="1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0" name="Text Box 5"/>
          <p:cNvSpPr txBox="1">
            <a:spLocks noChangeArrowheads="1"/>
          </p:cNvSpPr>
          <p:nvPr/>
        </p:nvSpPr>
        <p:spPr bwMode="auto">
          <a:xfrm>
            <a:off x="6093530" y="7056437"/>
            <a:ext cx="3424238" cy="21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938"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r>
              <a:rPr lang="en-US" sz="900" b="1" i="1" dirty="0" smtClean="0">
                <a:latin typeface="Times New Roman" pitchFamily="18" charset="0"/>
                <a:cs typeface="Times New Roman" pitchFamily="18" charset="0"/>
              </a:rPr>
              <a:t>Photo: http</a:t>
            </a:r>
            <a:r>
              <a:rPr lang="en-US" sz="900" b="1" i="1" dirty="0">
                <a:latin typeface="Times New Roman" pitchFamily="18" charset="0"/>
                <a:cs typeface="Times New Roman" pitchFamily="18" charset="0"/>
              </a:rPr>
              <a:t>://artvoice.com/issues/v9n27/refuge_to_renewal/somali1.jpg</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1"/>
          <p:cNvSpPr>
            <a:spLocks noChangeArrowheads="1"/>
          </p:cNvSpPr>
          <p:nvPr/>
        </p:nvSpPr>
        <p:spPr bwMode="auto">
          <a:xfrm>
            <a:off x="5579269" y="2514599"/>
            <a:ext cx="2878931" cy="4694237"/>
          </a:xfrm>
          <a:prstGeom prst="roundRect">
            <a:avLst>
              <a:gd name="adj" fmla="val 56"/>
            </a:avLst>
          </a:prstGeom>
          <a:solidFill>
            <a:schemeClr val="tx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15362" name="Text Box 2"/>
          <p:cNvSpPr txBox="1">
            <a:spLocks noChangeArrowheads="1"/>
          </p:cNvSpPr>
          <p:nvPr/>
        </p:nvSpPr>
        <p:spPr bwMode="auto">
          <a:xfrm>
            <a:off x="1744662" y="719993"/>
            <a:ext cx="722788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3830638" algn="l"/>
                <a:tab pos="4343400" algn="l"/>
                <a:tab pos="5067300" algn="l"/>
              </a:tabLst>
              <a:defRPr>
                <a:solidFill>
                  <a:srgbClr val="000000"/>
                </a:solidFill>
                <a:latin typeface="Arial" charset="0"/>
                <a:ea typeface="SimSun" charset="-122"/>
              </a:defRPr>
            </a:lvl1pPr>
            <a:lvl2pPr>
              <a:tabLst>
                <a:tab pos="3830638" algn="l"/>
                <a:tab pos="4343400" algn="l"/>
                <a:tab pos="5067300" algn="l"/>
              </a:tabLst>
              <a:defRPr>
                <a:solidFill>
                  <a:srgbClr val="000000"/>
                </a:solidFill>
                <a:latin typeface="Arial" charset="0"/>
                <a:ea typeface="SimSun" charset="-122"/>
              </a:defRPr>
            </a:lvl2pPr>
            <a:lvl3pPr>
              <a:tabLst>
                <a:tab pos="3830638" algn="l"/>
                <a:tab pos="4343400" algn="l"/>
                <a:tab pos="5067300" algn="l"/>
              </a:tabLst>
              <a:defRPr>
                <a:solidFill>
                  <a:srgbClr val="000000"/>
                </a:solidFill>
                <a:latin typeface="Arial" charset="0"/>
                <a:ea typeface="SimSun" charset="-122"/>
              </a:defRPr>
            </a:lvl3pPr>
            <a:lvl4pPr>
              <a:tabLst>
                <a:tab pos="3830638" algn="l"/>
                <a:tab pos="4343400" algn="l"/>
                <a:tab pos="5067300" algn="l"/>
              </a:tabLst>
              <a:defRPr>
                <a:solidFill>
                  <a:srgbClr val="000000"/>
                </a:solidFill>
                <a:latin typeface="Arial" charset="0"/>
                <a:ea typeface="SimSun" charset="-122"/>
              </a:defRPr>
            </a:lvl4pPr>
            <a:lvl5pPr>
              <a:tabLst>
                <a:tab pos="3830638"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Lst>
              <a:defRPr>
                <a:solidFill>
                  <a:srgbClr val="000000"/>
                </a:solidFill>
                <a:latin typeface="Arial" charset="0"/>
                <a:ea typeface="SimSun" charset="-122"/>
              </a:defRPr>
            </a:lvl9pPr>
          </a:lstStyle>
          <a:p>
            <a:pPr hangingPunct="1">
              <a:lnSpc>
                <a:spcPct val="100000"/>
              </a:lnSpc>
            </a:pPr>
            <a:r>
              <a:rPr lang="en-US" sz="4800" b="1" dirty="0">
                <a:solidFill>
                  <a:schemeClr val="tx1"/>
                </a:solidFill>
                <a:latin typeface="Impact" pitchFamily="32" charset="0"/>
                <a:cs typeface="Arial Unicode MS" charset="0"/>
              </a:rPr>
              <a:t>Somali Culture Gestures</a:t>
            </a:r>
          </a:p>
        </p:txBody>
      </p:sp>
      <p:sp>
        <p:nvSpPr>
          <p:cNvPr id="15363" name="Text Box 3"/>
          <p:cNvSpPr txBox="1">
            <a:spLocks noChangeArrowheads="1"/>
          </p:cNvSpPr>
          <p:nvPr/>
        </p:nvSpPr>
        <p:spPr bwMode="auto">
          <a:xfrm>
            <a:off x="877447" y="1651147"/>
            <a:ext cx="4038600" cy="597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273050" indent="-273050">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hangingPunct="1">
              <a:lnSpc>
                <a:spcPct val="100000"/>
              </a:lnSpc>
              <a:spcBef>
                <a:spcPts val="488"/>
              </a:spcBef>
              <a:spcAft>
                <a:spcPts val="1425"/>
              </a:spcAft>
              <a:buClr>
                <a:srgbClr val="ACC2C9"/>
              </a:buClr>
              <a:buSzPct val="45000"/>
              <a:buFont typeface="Arial" charset="0"/>
              <a:buChar char="•"/>
            </a:pPr>
            <a:r>
              <a:rPr lang="en-US" sz="1600" dirty="0">
                <a:latin typeface="Arial Black" pitchFamily="32" charset="0"/>
              </a:rPr>
              <a:t>A swift twist of the open hand means "nothing" or "</a:t>
            </a:r>
            <a:r>
              <a:rPr lang="en-US" sz="1600" dirty="0" smtClean="0">
                <a:latin typeface="Arial Black" pitchFamily="32" charset="0"/>
              </a:rPr>
              <a:t>no."</a:t>
            </a:r>
            <a:endParaRPr lang="en-US" sz="1600" dirty="0">
              <a:latin typeface="Arial Black" pitchFamily="32" charset="0"/>
            </a:endParaRPr>
          </a:p>
          <a:p>
            <a:pPr hangingPunct="1">
              <a:lnSpc>
                <a:spcPct val="100000"/>
              </a:lnSpc>
              <a:spcBef>
                <a:spcPts val="488"/>
              </a:spcBef>
              <a:spcAft>
                <a:spcPts val="1425"/>
              </a:spcAft>
              <a:buClr>
                <a:srgbClr val="ACC2C9"/>
              </a:buClr>
              <a:buSzPct val="45000"/>
              <a:buFont typeface="Arial" charset="0"/>
              <a:buChar char="•"/>
            </a:pPr>
            <a:r>
              <a:rPr lang="en-US" sz="1600" dirty="0">
                <a:latin typeface="Arial Black" pitchFamily="32" charset="0"/>
              </a:rPr>
              <a:t>Snapping fingers may mean "long ago" or and "so </a:t>
            </a:r>
            <a:r>
              <a:rPr lang="en-US" sz="1600" dirty="0" smtClean="0">
                <a:latin typeface="Arial Black" pitchFamily="32" charset="0"/>
              </a:rPr>
              <a:t>on."</a:t>
            </a:r>
            <a:endParaRPr lang="en-US" sz="1600" dirty="0">
              <a:latin typeface="Arial Black" pitchFamily="32" charset="0"/>
            </a:endParaRPr>
          </a:p>
          <a:p>
            <a:pPr hangingPunct="1">
              <a:lnSpc>
                <a:spcPct val="100000"/>
              </a:lnSpc>
              <a:spcBef>
                <a:spcPts val="488"/>
              </a:spcBef>
              <a:spcAft>
                <a:spcPts val="1425"/>
              </a:spcAft>
              <a:buClr>
                <a:srgbClr val="ACC2C9"/>
              </a:buClr>
              <a:buSzPct val="45000"/>
              <a:buFont typeface="Arial" charset="0"/>
              <a:buChar char="•"/>
            </a:pPr>
            <a:r>
              <a:rPr lang="en-US" sz="1600" dirty="0">
                <a:latin typeface="Arial Black" pitchFamily="32" charset="0"/>
              </a:rPr>
              <a:t>A thumb under the chin indicates "</a:t>
            </a:r>
            <a:r>
              <a:rPr lang="en-US" sz="1600" dirty="0" smtClean="0">
                <a:latin typeface="Arial Black" pitchFamily="32" charset="0"/>
              </a:rPr>
              <a:t>fullness."</a:t>
            </a:r>
            <a:endParaRPr lang="en-US" sz="1600" dirty="0">
              <a:latin typeface="Arial Black" pitchFamily="32" charset="0"/>
            </a:endParaRPr>
          </a:p>
          <a:p>
            <a:pPr hangingPunct="1">
              <a:lnSpc>
                <a:spcPct val="100000"/>
              </a:lnSpc>
              <a:spcBef>
                <a:spcPts val="488"/>
              </a:spcBef>
              <a:spcAft>
                <a:spcPts val="1425"/>
              </a:spcAft>
              <a:buClr>
                <a:srgbClr val="ACC2C9"/>
              </a:buClr>
              <a:buSzPct val="45000"/>
              <a:buFont typeface="Arial" charset="0"/>
              <a:buChar char="•"/>
            </a:pPr>
            <a:r>
              <a:rPr lang="en-US" sz="1600" dirty="0">
                <a:latin typeface="Arial Black" pitchFamily="32" charset="0"/>
              </a:rPr>
              <a:t>It is impolite to point the sole of one's foot or shoe at another person.</a:t>
            </a:r>
          </a:p>
          <a:p>
            <a:pPr hangingPunct="1">
              <a:lnSpc>
                <a:spcPct val="100000"/>
              </a:lnSpc>
              <a:spcBef>
                <a:spcPts val="488"/>
              </a:spcBef>
              <a:spcAft>
                <a:spcPts val="1425"/>
              </a:spcAft>
              <a:buClr>
                <a:srgbClr val="ACC2C9"/>
              </a:buClr>
              <a:buSzPct val="45000"/>
              <a:buFont typeface="Arial" charset="0"/>
              <a:buChar char="•"/>
            </a:pPr>
            <a:r>
              <a:rPr lang="en-US" sz="1600" dirty="0">
                <a:latin typeface="Arial Black" pitchFamily="32" charset="0"/>
              </a:rPr>
              <a:t>It is impolite to use the index finger to call somebody; that gesture is used for calling dogs.</a:t>
            </a:r>
          </a:p>
          <a:p>
            <a:pPr hangingPunct="1">
              <a:lnSpc>
                <a:spcPct val="100000"/>
              </a:lnSpc>
              <a:spcBef>
                <a:spcPts val="488"/>
              </a:spcBef>
              <a:spcAft>
                <a:spcPts val="1425"/>
              </a:spcAft>
              <a:buClr>
                <a:srgbClr val="ACC2C9"/>
              </a:buClr>
              <a:buSzPct val="45000"/>
              <a:buFont typeface="Arial" charset="0"/>
              <a:buChar char="•"/>
            </a:pPr>
            <a:r>
              <a:rPr lang="en-US" sz="1600" dirty="0">
                <a:latin typeface="Arial Black" pitchFamily="32" charset="0"/>
              </a:rPr>
              <a:t>The </a:t>
            </a:r>
            <a:r>
              <a:rPr lang="en-US" sz="1600" dirty="0" smtClean="0">
                <a:latin typeface="Arial Black" pitchFamily="32" charset="0"/>
              </a:rPr>
              <a:t>Western "thumbs </a:t>
            </a:r>
            <a:r>
              <a:rPr lang="en-US" sz="1600" dirty="0">
                <a:latin typeface="Arial Black" pitchFamily="32" charset="0"/>
              </a:rPr>
              <a:t>up" is considered obscene.</a:t>
            </a:r>
          </a:p>
          <a:p>
            <a:pPr hangingPunct="1">
              <a:lnSpc>
                <a:spcPct val="100000"/>
              </a:lnSpc>
              <a:spcBef>
                <a:spcPts val="488"/>
              </a:spcBef>
              <a:spcAft>
                <a:spcPts val="1425"/>
              </a:spcAft>
              <a:buClrTx/>
              <a:buSzTx/>
              <a:buFontTx/>
              <a:buNone/>
            </a:pPr>
            <a:endParaRPr lang="en-US" sz="2400" dirty="0">
              <a:latin typeface="Tw Cen MT" charset="0"/>
            </a:endParaRPr>
          </a:p>
        </p:txBody>
      </p:sp>
      <p:sp>
        <p:nvSpPr>
          <p:cNvPr id="15364" name="Text Box 4"/>
          <p:cNvSpPr txBox="1">
            <a:spLocks noChangeArrowheads="1"/>
          </p:cNvSpPr>
          <p:nvPr/>
        </p:nvSpPr>
        <p:spPr bwMode="auto">
          <a:xfrm>
            <a:off x="4916047" y="1491518"/>
            <a:ext cx="40386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1567057"/>
            <a:ext cx="3746500" cy="39528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5367" name="Rectangle 7"/>
          <p:cNvSpPr>
            <a:spLocks noChangeArrowheads="1"/>
          </p:cNvSpPr>
          <p:nvPr/>
        </p:nvSpPr>
        <p:spPr bwMode="auto">
          <a:xfrm>
            <a:off x="5766404" y="6370637"/>
            <a:ext cx="2514600"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spAutoFit/>
          </a:bodyPr>
          <a:lstStyle/>
          <a:p>
            <a:pPr algn="ctr" hangingPunct="1">
              <a:lnSpc>
                <a:spcPct val="100000"/>
              </a:lnSpc>
              <a:tabLst>
                <a:tab pos="723900" algn="l"/>
                <a:tab pos="1447800" algn="l"/>
                <a:tab pos="2171700" algn="l"/>
              </a:tabLst>
            </a:pPr>
            <a:r>
              <a:rPr lang="en-US" sz="2000" b="1" dirty="0" smtClean="0">
                <a:solidFill>
                  <a:srgbClr val="FFFFFF"/>
                </a:solidFill>
              </a:rPr>
              <a:t>SomaliCulture.net</a:t>
            </a:r>
          </a:p>
          <a:p>
            <a:pPr algn="ctr" hangingPunct="1">
              <a:lnSpc>
                <a:spcPct val="100000"/>
              </a:lnSpc>
              <a:tabLst>
                <a:tab pos="723900" algn="l"/>
                <a:tab pos="1447800" algn="l"/>
                <a:tab pos="2171700" algn="l"/>
              </a:tabLst>
            </a:pPr>
            <a:r>
              <a:rPr lang="en-US" sz="2000" b="1" dirty="0" smtClean="0">
                <a:solidFill>
                  <a:srgbClr val="FFFFFF"/>
                </a:solidFill>
              </a:rPr>
              <a:t>2010</a:t>
            </a:r>
            <a:endParaRPr lang="en-US" sz="2000" b="1" dirty="0">
              <a:solidFill>
                <a:srgbClr val="FFFFFF"/>
              </a:solidFill>
            </a:endParaRPr>
          </a:p>
        </p:txBody>
      </p:sp>
      <p:sp>
        <p:nvSpPr>
          <p:cNvPr id="2" name="Rectangle 1"/>
          <p:cNvSpPr/>
          <p:nvPr/>
        </p:nvSpPr>
        <p:spPr>
          <a:xfrm>
            <a:off x="5579269" y="5620466"/>
            <a:ext cx="2888870" cy="235449"/>
          </a:xfrm>
          <a:prstGeom prst="rect">
            <a:avLst/>
          </a:prstGeom>
        </p:spPr>
        <p:txBody>
          <a:bodyPr wrap="square">
            <a:spAutoFit/>
          </a:bodyPr>
          <a:lstStyle/>
          <a:p>
            <a:r>
              <a:rPr lang="en-US" sz="1000" b="1" i="1" dirty="0" smtClean="0">
                <a:solidFill>
                  <a:schemeClr val="bg1"/>
                </a:solidFill>
                <a:latin typeface="Times New Roman" pitchFamily="18" charset="0"/>
                <a:cs typeface="Times New Roman" pitchFamily="18" charset="0"/>
              </a:rPr>
              <a:t>www.buzzle.com/img/articleImages/4914-29med.jp</a:t>
            </a:r>
            <a:endParaRPr lang="en-US"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885825" y="71437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hangingPunct="1">
              <a:lnSpc>
                <a:spcPct val="100000"/>
              </a:lnSpc>
            </a:pPr>
            <a:r>
              <a:rPr lang="en-US" sz="4800" dirty="0">
                <a:latin typeface="Impact" pitchFamily="32" charset="0"/>
                <a:cs typeface="Arial Unicode MS" charset="0"/>
              </a:rPr>
              <a:t>Culturally Defined</a:t>
            </a:r>
            <a:r>
              <a:rPr lang="en-US" sz="3600" dirty="0">
                <a:latin typeface="Tw Cen MT" charset="0"/>
                <a:cs typeface="Arial Unicode MS" charset="0"/>
              </a:rPr>
              <a:t>  </a:t>
            </a:r>
          </a:p>
        </p:txBody>
      </p:sp>
      <p:sp>
        <p:nvSpPr>
          <p:cNvPr id="30722" name="Text Box 2"/>
          <p:cNvSpPr txBox="1">
            <a:spLocks noChangeArrowheads="1"/>
          </p:cNvSpPr>
          <p:nvPr/>
        </p:nvSpPr>
        <p:spPr bwMode="auto">
          <a:xfrm>
            <a:off x="885825" y="1600199"/>
            <a:ext cx="8229600" cy="524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hangingPunct="1">
              <a:lnSpc>
                <a:spcPct val="100000"/>
              </a:lnSpc>
              <a:spcBef>
                <a:spcPts val="488"/>
              </a:spcBef>
              <a:spcAft>
                <a:spcPts val="1425"/>
              </a:spcAft>
              <a:buSzPct val="82000"/>
            </a:pPr>
            <a:r>
              <a:rPr lang="en-US" sz="3200" b="1" i="1" dirty="0" smtClean="0">
                <a:cs typeface="Arial Unicode MS" charset="0"/>
              </a:rPr>
              <a:t>Caring </a:t>
            </a:r>
            <a:r>
              <a:rPr lang="en-US" sz="3200" b="1" i="1" dirty="0">
                <a:cs typeface="Arial Unicode MS" charset="0"/>
              </a:rPr>
              <a:t>is a culturally defined practice</a:t>
            </a:r>
          </a:p>
          <a:p>
            <a:pPr lvl="1" hangingPunct="1">
              <a:lnSpc>
                <a:spcPct val="100000"/>
              </a:lnSpc>
              <a:spcBef>
                <a:spcPts val="400"/>
              </a:spcBef>
              <a:spcAft>
                <a:spcPts val="1425"/>
              </a:spcAft>
              <a:buSzPct val="82000"/>
              <a:buFont typeface="Times New Roman" pitchFamily="16" charset="0"/>
              <a:buBlip>
                <a:blip r:embed="rId3"/>
              </a:buBlip>
            </a:pPr>
            <a:r>
              <a:rPr lang="en-US" sz="2800" b="1" dirty="0">
                <a:cs typeface="Arial Unicode MS" charset="0"/>
              </a:rPr>
              <a:t> Health care in America can be very culturally   diverse</a:t>
            </a:r>
          </a:p>
          <a:p>
            <a:pPr lvl="1" hangingPunct="1">
              <a:lnSpc>
                <a:spcPct val="100000"/>
              </a:lnSpc>
              <a:spcBef>
                <a:spcPts val="400"/>
              </a:spcBef>
              <a:spcAft>
                <a:spcPts val="1425"/>
              </a:spcAft>
              <a:buSzPct val="82000"/>
              <a:buFont typeface="Times New Roman" pitchFamily="16" charset="0"/>
              <a:buBlip>
                <a:blip r:embed="rId3"/>
              </a:buBlip>
            </a:pPr>
            <a:r>
              <a:rPr lang="en-US" sz="2800" b="1" dirty="0">
                <a:cs typeface="Arial Unicode MS" charset="0"/>
              </a:rPr>
              <a:t> “ethically sound, high quality, professional  practice becomes more difficult when the caregiver is not familiar with even basic cultural practices of the client. Misunderstandings can develop easily and can lead to ethical dilemmas, practice problems, and problems in communication.”</a:t>
            </a:r>
          </a:p>
          <a:p>
            <a:pPr>
              <a:lnSpc>
                <a:spcPct val="100000"/>
              </a:lnSpc>
              <a:spcAft>
                <a:spcPts val="1425"/>
              </a:spcAft>
              <a:buClrTx/>
              <a:buSzTx/>
              <a:buFontTx/>
              <a:buNone/>
            </a:pPr>
            <a:endParaRPr lang="en-US" sz="2000" dirty="0">
              <a:latin typeface="Tw Cen MT" charset="0"/>
              <a:cs typeface="Arial Unicode MS" charset="0"/>
            </a:endParaRPr>
          </a:p>
        </p:txBody>
      </p:sp>
      <p:sp>
        <p:nvSpPr>
          <p:cNvPr id="30723" name="Rectangle 3"/>
          <p:cNvSpPr>
            <a:spLocks noChangeArrowheads="1"/>
          </p:cNvSpPr>
          <p:nvPr/>
        </p:nvSpPr>
        <p:spPr bwMode="auto">
          <a:xfrm>
            <a:off x="7250112" y="6640725"/>
            <a:ext cx="3059112"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91440">
            <a:spAutoFit/>
          </a:bodyPr>
          <a:lstStyle/>
          <a:p>
            <a:pPr hangingPunct="1">
              <a:lnSpc>
                <a:spcPct val="100000"/>
              </a:lnSpc>
              <a:tabLst>
                <a:tab pos="723900" algn="l"/>
                <a:tab pos="1447800" algn="l"/>
                <a:tab pos="2171700" algn="l"/>
              </a:tabLst>
            </a:pPr>
            <a:r>
              <a:rPr lang="en-US" sz="1200" b="1" dirty="0" smtClean="0">
                <a:solidFill>
                  <a:srgbClr val="000000"/>
                </a:solidFill>
                <a:latin typeface="Arial" pitchFamily="34" charset="0"/>
                <a:cs typeface="Arial" pitchFamily="34" charset="0"/>
              </a:rPr>
              <a:t>Source: </a:t>
            </a:r>
            <a:r>
              <a:rPr lang="en-US" sz="1200" b="1" dirty="0" err="1" smtClean="0">
                <a:solidFill>
                  <a:srgbClr val="000000"/>
                </a:solidFill>
                <a:latin typeface="Arial" pitchFamily="34" charset="0"/>
                <a:cs typeface="Arial" pitchFamily="34" charset="0"/>
              </a:rPr>
              <a:t>Ott</a:t>
            </a:r>
            <a:r>
              <a:rPr lang="en-US" sz="1200" b="1" dirty="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Barbara  2003</a:t>
            </a:r>
            <a:r>
              <a:rPr lang="en-US" dirty="0" smtClean="0">
                <a:solidFill>
                  <a:srgbClr val="FFFFFF"/>
                </a:solidFill>
                <a:latin typeface="Tw Cen MT" charset="0"/>
              </a:rPr>
              <a:t>)</a:t>
            </a:r>
            <a:endParaRPr lang="en-US" dirty="0">
              <a:solidFill>
                <a:srgbClr val="FFFFFF"/>
              </a:solidFill>
              <a:latin typeface="Tw Cen MT" charset="0"/>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1"/>
          <p:cNvSpPr>
            <a:spLocks noChangeArrowheads="1"/>
          </p:cNvSpPr>
          <p:nvPr/>
        </p:nvSpPr>
        <p:spPr bwMode="auto">
          <a:xfrm>
            <a:off x="914400" y="914400"/>
            <a:ext cx="2971800" cy="5943600"/>
          </a:xfrm>
          <a:prstGeom prst="roundRect">
            <a:avLst>
              <a:gd name="adj" fmla="val 51"/>
            </a:avLst>
          </a:prstGeom>
          <a:solidFill>
            <a:srgbClr val="00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endParaRPr lang="en-US"/>
          </a:p>
        </p:txBody>
      </p:sp>
      <p:sp>
        <p:nvSpPr>
          <p:cNvPr id="31746" name="Text Box 2"/>
          <p:cNvSpPr txBox="1">
            <a:spLocks noChangeArrowheads="1"/>
          </p:cNvSpPr>
          <p:nvPr/>
        </p:nvSpPr>
        <p:spPr bwMode="auto">
          <a:xfrm>
            <a:off x="4084638" y="947738"/>
            <a:ext cx="54864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pPr hangingPunct="1">
              <a:lnSpc>
                <a:spcPct val="100000"/>
              </a:lnSpc>
              <a:spcBef>
                <a:spcPts val="488"/>
              </a:spcBef>
              <a:spcAft>
                <a:spcPts val="1425"/>
              </a:spcAft>
            </a:pPr>
            <a:r>
              <a:rPr lang="en-US" sz="2600">
                <a:latin typeface="Arial Black" pitchFamily="32" charset="0"/>
              </a:rPr>
              <a:t>Aim:</a:t>
            </a:r>
            <a:r>
              <a:rPr lang="en-US" sz="4200">
                <a:latin typeface="Tw Cen MT" charset="0"/>
              </a:rPr>
              <a:t> </a:t>
            </a:r>
            <a:r>
              <a:rPr lang="en-US" sz="1600">
                <a:latin typeface="Arial Black" pitchFamily="32" charset="0"/>
              </a:rPr>
              <a:t>“to explain the essence of the experience of caring by accurately describing nurses’ ‘lived experience’ …to assist nurses and other health care professionals in caring for individuals who follow Islam”</a:t>
            </a:r>
          </a:p>
          <a:p>
            <a:pPr hangingPunct="1">
              <a:lnSpc>
                <a:spcPct val="100000"/>
              </a:lnSpc>
              <a:spcBef>
                <a:spcPts val="488"/>
              </a:spcBef>
              <a:spcAft>
                <a:spcPts val="1425"/>
              </a:spcAft>
            </a:pPr>
            <a:r>
              <a:rPr lang="en-US" sz="2600">
                <a:latin typeface="Arial Black" pitchFamily="32" charset="0"/>
              </a:rPr>
              <a:t>Methodology:</a:t>
            </a:r>
            <a:r>
              <a:rPr lang="en-US" sz="4200">
                <a:latin typeface="Tw Cen MT" charset="0"/>
              </a:rPr>
              <a:t> </a:t>
            </a:r>
            <a:r>
              <a:rPr lang="en-US" sz="1600">
                <a:latin typeface="Arial Black" pitchFamily="32" charset="0"/>
              </a:rPr>
              <a:t>qualitative research of the participants’ experiences</a:t>
            </a:r>
          </a:p>
          <a:p>
            <a:pPr hangingPunct="1">
              <a:lnSpc>
                <a:spcPct val="100000"/>
              </a:lnSpc>
              <a:spcBef>
                <a:spcPts val="488"/>
              </a:spcBef>
              <a:spcAft>
                <a:spcPts val="1425"/>
              </a:spcAft>
            </a:pPr>
            <a:r>
              <a:rPr lang="en-US" sz="2600">
                <a:latin typeface="Arial Black" pitchFamily="32" charset="0"/>
              </a:rPr>
              <a:t>Participants:</a:t>
            </a:r>
            <a:r>
              <a:rPr lang="en-US" sz="4200">
                <a:latin typeface="Tw Cen MT" charset="0"/>
              </a:rPr>
              <a:t> </a:t>
            </a:r>
            <a:r>
              <a:rPr lang="en-US" sz="1600">
                <a:latin typeface="Arial Black" pitchFamily="32" charset="0"/>
              </a:rPr>
              <a:t>four qualified nurses of 10 years experience, with critical care experience in Saudi Arabia</a:t>
            </a:r>
          </a:p>
          <a:p>
            <a:pPr hangingPunct="1">
              <a:lnSpc>
                <a:spcPct val="100000"/>
              </a:lnSpc>
              <a:spcBef>
                <a:spcPts val="488"/>
              </a:spcBef>
              <a:spcAft>
                <a:spcPts val="1425"/>
              </a:spcAft>
            </a:pPr>
            <a:r>
              <a:rPr lang="en-US" sz="2600">
                <a:latin typeface="Arial Black" pitchFamily="32" charset="0"/>
              </a:rPr>
              <a:t>Findings:</a:t>
            </a:r>
            <a:r>
              <a:rPr lang="en-US" sz="4200">
                <a:latin typeface="Tw Cen MT" charset="0"/>
              </a:rPr>
              <a:t> </a:t>
            </a:r>
            <a:r>
              <a:rPr lang="en-US" sz="1600">
                <a:latin typeface="Arial Black" pitchFamily="32" charset="0"/>
              </a:rPr>
              <a:t>3 themes- Family and kinship ties, Religion and cultural influences, and Nurse-patient relationships</a:t>
            </a:r>
          </a:p>
          <a:p>
            <a:pPr hangingPunct="1">
              <a:lnSpc>
                <a:spcPct val="100000"/>
              </a:lnSpc>
              <a:spcBef>
                <a:spcPts val="488"/>
              </a:spcBef>
              <a:spcAft>
                <a:spcPts val="1425"/>
              </a:spcAft>
            </a:pPr>
            <a:endParaRPr lang="en-US" sz="3200">
              <a:latin typeface="Tw Cen MT" charset="0"/>
            </a:endParaRPr>
          </a:p>
        </p:txBody>
      </p:sp>
      <p:sp>
        <p:nvSpPr>
          <p:cNvPr id="31747" name="Text Box 3"/>
          <p:cNvSpPr txBox="1">
            <a:spLocks noChangeArrowheads="1"/>
          </p:cNvSpPr>
          <p:nvPr/>
        </p:nvSpPr>
        <p:spPr bwMode="auto">
          <a:xfrm>
            <a:off x="914400" y="1371600"/>
            <a:ext cx="3748088"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3830638" algn="l"/>
              </a:tabLst>
              <a:defRPr>
                <a:solidFill>
                  <a:srgbClr val="000000"/>
                </a:solidFill>
                <a:latin typeface="Arial" charset="0"/>
                <a:ea typeface="SimSun" charset="-122"/>
              </a:defRPr>
            </a:lvl1pPr>
            <a:lvl2pPr>
              <a:tabLst>
                <a:tab pos="3830638" algn="l"/>
              </a:tabLst>
              <a:defRPr>
                <a:solidFill>
                  <a:srgbClr val="000000"/>
                </a:solidFill>
                <a:latin typeface="Arial" charset="0"/>
                <a:ea typeface="SimSun" charset="-122"/>
              </a:defRPr>
            </a:lvl2pPr>
            <a:lvl3pPr>
              <a:tabLst>
                <a:tab pos="3830638" algn="l"/>
              </a:tabLst>
              <a:defRPr>
                <a:solidFill>
                  <a:srgbClr val="000000"/>
                </a:solidFill>
                <a:latin typeface="Arial" charset="0"/>
                <a:ea typeface="SimSun" charset="-122"/>
              </a:defRPr>
            </a:lvl3pPr>
            <a:lvl4pPr>
              <a:tabLst>
                <a:tab pos="3830638" algn="l"/>
              </a:tabLst>
              <a:defRPr>
                <a:solidFill>
                  <a:srgbClr val="000000"/>
                </a:solidFill>
                <a:latin typeface="Arial" charset="0"/>
                <a:ea typeface="SimSun" charset="-122"/>
              </a:defRPr>
            </a:lvl4pPr>
            <a:lvl5pPr>
              <a:tabLst>
                <a:tab pos="3830638"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Lst>
              <a:defRPr>
                <a:solidFill>
                  <a:srgbClr val="000000"/>
                </a:solidFill>
                <a:latin typeface="Arial" charset="0"/>
                <a:ea typeface="SimSun" charset="-122"/>
              </a:defRPr>
            </a:lvl9pPr>
          </a:lstStyle>
          <a:p>
            <a:pPr hangingPunct="1">
              <a:lnSpc>
                <a:spcPct val="100000"/>
              </a:lnSpc>
            </a:pPr>
            <a:r>
              <a:rPr lang="en-US" sz="3600" dirty="0" smtClean="0">
                <a:solidFill>
                  <a:srgbClr val="FFFFFF"/>
                </a:solidFill>
                <a:latin typeface="Impact" pitchFamily="32" charset="0"/>
                <a:cs typeface="Arial Unicode MS" charset="0"/>
              </a:rPr>
              <a:t>“Caring </a:t>
            </a:r>
            <a:r>
              <a:rPr lang="en-US" sz="3600" dirty="0">
                <a:solidFill>
                  <a:srgbClr val="FFFFFF"/>
                </a:solidFill>
                <a:latin typeface="Impact" pitchFamily="32" charset="0"/>
                <a:cs typeface="Arial Unicode MS" charset="0"/>
              </a:rPr>
              <a:t>for </a:t>
            </a:r>
            <a:br>
              <a:rPr lang="en-US" sz="3600" dirty="0">
                <a:solidFill>
                  <a:srgbClr val="FFFFFF"/>
                </a:solidFill>
                <a:latin typeface="Impact" pitchFamily="32" charset="0"/>
                <a:cs typeface="Arial Unicode MS" charset="0"/>
              </a:rPr>
            </a:br>
            <a:r>
              <a:rPr lang="en-US" sz="3600" dirty="0">
                <a:solidFill>
                  <a:srgbClr val="FFFFFF"/>
                </a:solidFill>
                <a:latin typeface="Impact" pitchFamily="32" charset="0"/>
                <a:cs typeface="Arial Unicode MS" charset="0"/>
              </a:rPr>
              <a:t>patients of </a:t>
            </a:r>
            <a:br>
              <a:rPr lang="en-US" sz="3600" dirty="0">
                <a:solidFill>
                  <a:srgbClr val="FFFFFF"/>
                </a:solidFill>
                <a:latin typeface="Impact" pitchFamily="32" charset="0"/>
                <a:cs typeface="Arial Unicode MS" charset="0"/>
              </a:rPr>
            </a:br>
            <a:r>
              <a:rPr lang="en-US" sz="3600" dirty="0">
                <a:solidFill>
                  <a:srgbClr val="FFFFFF"/>
                </a:solidFill>
                <a:latin typeface="Impact" pitchFamily="32" charset="0"/>
                <a:cs typeface="Arial Unicode MS" charset="0"/>
              </a:rPr>
              <a:t>Islamic denomination: critical care nurses’ </a:t>
            </a:r>
            <a:r>
              <a:rPr lang="en-US" sz="3600" dirty="0" smtClean="0">
                <a:solidFill>
                  <a:srgbClr val="FFFFFF"/>
                </a:solidFill>
                <a:latin typeface="Impact" pitchFamily="32" charset="0"/>
                <a:cs typeface="Arial Unicode MS" charset="0"/>
              </a:rPr>
              <a:t>experience”</a:t>
            </a:r>
            <a:endParaRPr lang="en-US" sz="3600" dirty="0">
              <a:solidFill>
                <a:srgbClr val="FFFFFF"/>
              </a:solidFill>
              <a:latin typeface="Impact" pitchFamily="32" charset="0"/>
              <a:cs typeface="Arial Unicode MS" charset="0"/>
            </a:endParaRPr>
          </a:p>
        </p:txBody>
      </p:sp>
      <p:sp>
        <p:nvSpPr>
          <p:cNvPr id="31748" name="Text Box 4"/>
          <p:cNvSpPr txBox="1">
            <a:spLocks noChangeArrowheads="1"/>
          </p:cNvSpPr>
          <p:nvPr/>
        </p:nvSpPr>
        <p:spPr bwMode="auto">
          <a:xfrm>
            <a:off x="1008063" y="6357938"/>
            <a:ext cx="3076575"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a:tabLst>
                <a:tab pos="723900" algn="l"/>
              </a:tabLst>
              <a:defRPr>
                <a:solidFill>
                  <a:srgbClr val="000000"/>
                </a:solidFill>
                <a:latin typeface="Arial" charset="0"/>
                <a:ea typeface="SimSun" charset="-122"/>
              </a:defRPr>
            </a:lvl1pPr>
            <a:lvl2pPr>
              <a:tabLst>
                <a:tab pos="723900" algn="l"/>
              </a:tabLst>
              <a:defRPr>
                <a:solidFill>
                  <a:srgbClr val="000000"/>
                </a:solidFill>
                <a:latin typeface="Arial" charset="0"/>
                <a:ea typeface="SimSun" charset="-122"/>
              </a:defRPr>
            </a:lvl2pPr>
            <a:lvl3pPr>
              <a:tabLst>
                <a:tab pos="723900" algn="l"/>
              </a:tabLst>
              <a:defRPr>
                <a:solidFill>
                  <a:srgbClr val="000000"/>
                </a:solidFill>
                <a:latin typeface="Arial" charset="0"/>
                <a:ea typeface="SimSun" charset="-122"/>
              </a:defRPr>
            </a:lvl3pPr>
            <a:lvl4pPr>
              <a:tabLst>
                <a:tab pos="723900" algn="l"/>
              </a:tabLst>
              <a:defRPr>
                <a:solidFill>
                  <a:srgbClr val="000000"/>
                </a:solidFill>
                <a:latin typeface="Arial" charset="0"/>
                <a:ea typeface="SimSun" charset="-122"/>
              </a:defRPr>
            </a:lvl4pPr>
            <a:lvl5pPr>
              <a:tabLst>
                <a:tab pos="723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9pPr>
          </a:lstStyle>
          <a:p>
            <a:pPr hangingPunct="1">
              <a:spcBef>
                <a:spcPts val="488"/>
              </a:spcBef>
              <a:spcAft>
                <a:spcPts val="1425"/>
              </a:spcAft>
            </a:pPr>
            <a:r>
              <a:rPr lang="en-US" sz="1200" b="1" dirty="0" smtClean="0">
                <a:solidFill>
                  <a:srgbClr val="FFFFFF"/>
                </a:solidFill>
                <a:latin typeface="Arial" pitchFamily="34" charset="0"/>
                <a:cs typeface="Arial" pitchFamily="34" charset="0"/>
              </a:rPr>
              <a:t>Source: </a:t>
            </a:r>
            <a:r>
              <a:rPr lang="en-US" sz="1200" b="1" dirty="0" err="1" smtClean="0">
                <a:solidFill>
                  <a:srgbClr val="FFFFFF"/>
                </a:solidFill>
                <a:latin typeface="Arial" pitchFamily="34" charset="0"/>
                <a:cs typeface="Arial" pitchFamily="34" charset="0"/>
              </a:rPr>
              <a:t>Halligan</a:t>
            </a:r>
            <a:r>
              <a:rPr lang="en-US" sz="1200" b="1" dirty="0" smtClean="0">
                <a:solidFill>
                  <a:srgbClr val="FFFFFF"/>
                </a:solidFill>
                <a:latin typeface="Arial" pitchFamily="34" charset="0"/>
                <a:cs typeface="Arial" pitchFamily="34" charset="0"/>
              </a:rPr>
              <a:t>  2005</a:t>
            </a:r>
            <a:endParaRPr lang="en-US" sz="1200" b="1" dirty="0">
              <a:solidFill>
                <a:srgbClr val="FFFFFF"/>
              </a:soli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96912" y="808038"/>
            <a:ext cx="4114799" cy="6394754"/>
          </a:xfrm>
          <a:prstGeom prst="rect">
            <a:avLst/>
          </a:prstGeom>
          <a:solidFill>
            <a:schemeClr val="tx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3" name="TextBox 2"/>
          <p:cNvSpPr txBox="1"/>
          <p:nvPr/>
        </p:nvSpPr>
        <p:spPr>
          <a:xfrm>
            <a:off x="877924" y="902784"/>
            <a:ext cx="3268844" cy="493084"/>
          </a:xfrm>
          <a:prstGeom prst="rect">
            <a:avLst/>
          </a:prstGeom>
          <a:noFill/>
        </p:spPr>
        <p:txBody>
          <a:bodyPr wrap="none" rtlCol="0">
            <a:spAutoFit/>
          </a:bodyPr>
          <a:lstStyle/>
          <a:p>
            <a:r>
              <a:rPr lang="en-US" sz="2800" dirty="0" smtClean="0">
                <a:solidFill>
                  <a:schemeClr val="bg1"/>
                </a:solidFill>
                <a:latin typeface="Impact" pitchFamily="34" charset="0"/>
              </a:rPr>
              <a:t>Family &amp; Kinship Ties</a:t>
            </a:r>
            <a:endParaRPr lang="en-US" sz="2800" dirty="0">
              <a:solidFill>
                <a:schemeClr val="bg1"/>
              </a:solidFill>
              <a:latin typeface="Impact" pitchFamily="34" charset="0"/>
            </a:endParaRPr>
          </a:p>
        </p:txBody>
      </p:sp>
      <p:sp>
        <p:nvSpPr>
          <p:cNvPr id="4" name="TextBox 3"/>
          <p:cNvSpPr txBox="1"/>
          <p:nvPr/>
        </p:nvSpPr>
        <p:spPr>
          <a:xfrm>
            <a:off x="849873" y="1417637"/>
            <a:ext cx="3220753" cy="1695144"/>
          </a:xfrm>
          <a:prstGeom prst="rect">
            <a:avLst/>
          </a:prstGeom>
          <a:noFill/>
        </p:spPr>
        <p:txBody>
          <a:bodyPr wrap="none" rtlCol="0">
            <a:spAutoFit/>
          </a:bodyPr>
          <a:lstStyle/>
          <a:p>
            <a:r>
              <a:rPr lang="en-US" sz="1600" b="1" dirty="0" smtClean="0">
                <a:solidFill>
                  <a:schemeClr val="bg1"/>
                </a:solidFill>
              </a:rPr>
              <a:t>“Families were viewed as the</a:t>
            </a:r>
          </a:p>
          <a:p>
            <a:r>
              <a:rPr lang="en-US" sz="1600" b="1" dirty="0">
                <a:solidFill>
                  <a:schemeClr val="bg1"/>
                </a:solidFill>
              </a:rPr>
              <a:t>p</a:t>
            </a:r>
            <a:r>
              <a:rPr lang="en-US" sz="1600" b="1" dirty="0" smtClean="0">
                <a:solidFill>
                  <a:schemeClr val="bg1"/>
                </a:solidFill>
              </a:rPr>
              <a:t>rinciple decision-makers…</a:t>
            </a:r>
          </a:p>
          <a:p>
            <a:r>
              <a:rPr lang="en-US" sz="1600" b="1" dirty="0">
                <a:solidFill>
                  <a:schemeClr val="bg1"/>
                </a:solidFill>
              </a:rPr>
              <a:t>t</a:t>
            </a:r>
            <a:r>
              <a:rPr lang="en-US" sz="1600" b="1" dirty="0" smtClean="0">
                <a:solidFill>
                  <a:schemeClr val="bg1"/>
                </a:solidFill>
              </a:rPr>
              <a:t>hey dictated the care.”</a:t>
            </a:r>
          </a:p>
          <a:p>
            <a:endParaRPr lang="en-US" sz="1600" b="1" dirty="0">
              <a:solidFill>
                <a:schemeClr val="bg1"/>
              </a:solidFill>
            </a:endParaRPr>
          </a:p>
          <a:p>
            <a:r>
              <a:rPr lang="en-US" sz="1600" b="1" dirty="0" smtClean="0">
                <a:solidFill>
                  <a:schemeClr val="bg1"/>
                </a:solidFill>
              </a:rPr>
              <a:t>One nurse had to “…justify her</a:t>
            </a:r>
          </a:p>
          <a:p>
            <a:r>
              <a:rPr lang="en-US" sz="1600" b="1" dirty="0">
                <a:solidFill>
                  <a:schemeClr val="bg1"/>
                </a:solidFill>
              </a:rPr>
              <a:t>a</a:t>
            </a:r>
            <a:r>
              <a:rPr lang="en-US" sz="1600" b="1" dirty="0" smtClean="0">
                <a:solidFill>
                  <a:schemeClr val="bg1"/>
                </a:solidFill>
              </a:rPr>
              <a:t>ctions to the family as well</a:t>
            </a:r>
          </a:p>
          <a:p>
            <a:r>
              <a:rPr lang="en-US" sz="1600" b="1" dirty="0">
                <a:solidFill>
                  <a:schemeClr val="bg1"/>
                </a:solidFill>
              </a:rPr>
              <a:t>a</a:t>
            </a:r>
            <a:r>
              <a:rPr lang="en-US" sz="1600" b="1" dirty="0" smtClean="0">
                <a:solidFill>
                  <a:schemeClr val="bg1"/>
                </a:solidFill>
              </a:rPr>
              <a:t>s the patient.”</a:t>
            </a:r>
            <a:endParaRPr lang="en-US" sz="1600" b="1" dirty="0">
              <a:solidFill>
                <a:schemeClr val="bg1"/>
              </a:solidFill>
            </a:endParaRPr>
          </a:p>
        </p:txBody>
      </p:sp>
      <p:sp>
        <p:nvSpPr>
          <p:cNvPr id="5" name="TextBox 4"/>
          <p:cNvSpPr txBox="1"/>
          <p:nvPr/>
        </p:nvSpPr>
        <p:spPr>
          <a:xfrm>
            <a:off x="821822" y="3307058"/>
            <a:ext cx="3164649" cy="893834"/>
          </a:xfrm>
          <a:prstGeom prst="rect">
            <a:avLst/>
          </a:prstGeom>
          <a:noFill/>
        </p:spPr>
        <p:txBody>
          <a:bodyPr wrap="none" rtlCol="0">
            <a:spAutoFit/>
          </a:bodyPr>
          <a:lstStyle/>
          <a:p>
            <a:r>
              <a:rPr lang="en-US" sz="2800" dirty="0" smtClean="0">
                <a:solidFill>
                  <a:schemeClr val="bg1"/>
                </a:solidFill>
                <a:latin typeface="Impact" pitchFamily="34" charset="0"/>
              </a:rPr>
              <a:t>Religious &amp; Cultural </a:t>
            </a:r>
          </a:p>
          <a:p>
            <a:r>
              <a:rPr lang="en-US" sz="2800" dirty="0" smtClean="0">
                <a:solidFill>
                  <a:schemeClr val="bg1"/>
                </a:solidFill>
                <a:latin typeface="Impact" pitchFamily="34" charset="0"/>
              </a:rPr>
              <a:t>Influences</a:t>
            </a:r>
            <a:endParaRPr lang="en-US" sz="2800" dirty="0">
              <a:solidFill>
                <a:schemeClr val="bg1"/>
              </a:solidFill>
              <a:latin typeface="Impact" pitchFamily="34" charset="0"/>
            </a:endParaRPr>
          </a:p>
        </p:txBody>
      </p:sp>
      <p:sp>
        <p:nvSpPr>
          <p:cNvPr id="6" name="TextBox 5"/>
          <p:cNvSpPr txBox="1"/>
          <p:nvPr/>
        </p:nvSpPr>
        <p:spPr>
          <a:xfrm>
            <a:off x="793771" y="4200892"/>
            <a:ext cx="3634328" cy="3097643"/>
          </a:xfrm>
          <a:prstGeom prst="rect">
            <a:avLst/>
          </a:prstGeom>
          <a:noFill/>
        </p:spPr>
        <p:txBody>
          <a:bodyPr wrap="none" rtlCol="0">
            <a:spAutoFit/>
          </a:bodyPr>
          <a:lstStyle/>
          <a:p>
            <a:r>
              <a:rPr lang="en-US" sz="1600" b="1" dirty="0" smtClean="0">
                <a:solidFill>
                  <a:schemeClr val="bg1"/>
                </a:solidFill>
              </a:rPr>
              <a:t>“The role of religion was viewed as</a:t>
            </a:r>
          </a:p>
          <a:p>
            <a:r>
              <a:rPr lang="en-US" sz="1600" b="1" dirty="0">
                <a:solidFill>
                  <a:schemeClr val="bg1"/>
                </a:solidFill>
              </a:rPr>
              <a:t>a</a:t>
            </a:r>
            <a:r>
              <a:rPr lang="en-US" sz="1600" b="1" dirty="0" smtClean="0">
                <a:solidFill>
                  <a:schemeClr val="bg1"/>
                </a:solidFill>
              </a:rPr>
              <a:t>ll-encompassing.”</a:t>
            </a:r>
          </a:p>
          <a:p>
            <a:endParaRPr lang="en-US" sz="1600" b="1" dirty="0">
              <a:solidFill>
                <a:schemeClr val="bg1"/>
              </a:solidFill>
            </a:endParaRPr>
          </a:p>
          <a:p>
            <a:r>
              <a:rPr lang="en-US" sz="1600" b="1" dirty="0" smtClean="0">
                <a:solidFill>
                  <a:schemeClr val="bg1"/>
                </a:solidFill>
              </a:rPr>
              <a:t>“The fact that Muslims are called</a:t>
            </a:r>
          </a:p>
          <a:p>
            <a:r>
              <a:rPr lang="en-US" sz="1600" b="1" dirty="0">
                <a:solidFill>
                  <a:schemeClr val="bg1"/>
                </a:solidFill>
              </a:rPr>
              <a:t>t</a:t>
            </a:r>
            <a:r>
              <a:rPr lang="en-US" sz="1600" b="1" dirty="0" smtClean="0">
                <a:solidFill>
                  <a:schemeClr val="bg1"/>
                </a:solidFill>
              </a:rPr>
              <a:t>o pray five times daily…is not very</a:t>
            </a:r>
          </a:p>
          <a:p>
            <a:r>
              <a:rPr lang="en-US" sz="1600" b="1" dirty="0">
                <a:solidFill>
                  <a:schemeClr val="bg1"/>
                </a:solidFill>
              </a:rPr>
              <a:t>c</a:t>
            </a:r>
            <a:r>
              <a:rPr lang="en-US" sz="1600" b="1" dirty="0" smtClean="0">
                <a:solidFill>
                  <a:schemeClr val="bg1"/>
                </a:solidFill>
              </a:rPr>
              <a:t>onductive…to sleep and rest.”</a:t>
            </a:r>
          </a:p>
          <a:p>
            <a:endParaRPr lang="en-US" sz="1600" b="1" dirty="0">
              <a:solidFill>
                <a:schemeClr val="bg1"/>
              </a:solidFill>
            </a:endParaRPr>
          </a:p>
          <a:p>
            <a:r>
              <a:rPr lang="en-US" sz="1600" b="1" dirty="0" smtClean="0">
                <a:solidFill>
                  <a:schemeClr val="bg1"/>
                </a:solidFill>
              </a:rPr>
              <a:t>“Whatever happens, it is Allah’s</a:t>
            </a:r>
          </a:p>
          <a:p>
            <a:r>
              <a:rPr lang="en-US" sz="1600" b="1" dirty="0">
                <a:solidFill>
                  <a:schemeClr val="bg1"/>
                </a:solidFill>
              </a:rPr>
              <a:t>w</a:t>
            </a:r>
            <a:r>
              <a:rPr lang="en-US" sz="1600" b="1" dirty="0" smtClean="0">
                <a:solidFill>
                  <a:schemeClr val="bg1"/>
                </a:solidFill>
              </a:rPr>
              <a:t>ill if they live or die.</a:t>
            </a:r>
          </a:p>
          <a:p>
            <a:endParaRPr lang="en-US" sz="1600" b="1" dirty="0">
              <a:solidFill>
                <a:schemeClr val="bg1"/>
              </a:solidFill>
            </a:endParaRPr>
          </a:p>
          <a:p>
            <a:endParaRPr lang="en-US" sz="1600" b="1" dirty="0" smtClean="0">
              <a:solidFill>
                <a:schemeClr val="bg1"/>
              </a:solidFill>
            </a:endParaRPr>
          </a:p>
          <a:p>
            <a:r>
              <a:rPr lang="en-US" sz="1200" b="1" dirty="0" smtClean="0">
                <a:solidFill>
                  <a:schemeClr val="bg1"/>
                </a:solidFill>
              </a:rPr>
              <a:t>Source: </a:t>
            </a:r>
            <a:r>
              <a:rPr lang="en-US" sz="1200" b="1" dirty="0" err="1" smtClean="0">
                <a:solidFill>
                  <a:schemeClr val="bg1"/>
                </a:solidFill>
              </a:rPr>
              <a:t>Halligan</a:t>
            </a:r>
            <a:r>
              <a:rPr lang="en-US" sz="1200" b="1" dirty="0" smtClean="0">
                <a:solidFill>
                  <a:schemeClr val="bg1"/>
                </a:solidFill>
              </a:rPr>
              <a:t>  2005</a:t>
            </a:r>
            <a:endParaRPr lang="en-US" sz="1200" b="1" dirty="0">
              <a:solidFill>
                <a:schemeClr val="bg1"/>
              </a:solidFill>
            </a:endParaRPr>
          </a:p>
          <a:p>
            <a:endParaRPr lang="en-US" dirty="0"/>
          </a:p>
        </p:txBody>
      </p:sp>
      <p:sp>
        <p:nvSpPr>
          <p:cNvPr id="8" name="TextBox 7"/>
          <p:cNvSpPr txBox="1"/>
          <p:nvPr/>
        </p:nvSpPr>
        <p:spPr>
          <a:xfrm>
            <a:off x="5194356" y="919611"/>
            <a:ext cx="4211409" cy="493084"/>
          </a:xfrm>
          <a:prstGeom prst="rect">
            <a:avLst/>
          </a:prstGeom>
          <a:noFill/>
        </p:spPr>
        <p:txBody>
          <a:bodyPr wrap="none" rtlCol="0">
            <a:spAutoFit/>
          </a:bodyPr>
          <a:lstStyle/>
          <a:p>
            <a:r>
              <a:rPr lang="en-US" sz="2800" dirty="0" smtClean="0">
                <a:latin typeface="Impact" pitchFamily="34" charset="0"/>
              </a:rPr>
              <a:t>Nurse-Patient Relationship</a:t>
            </a:r>
          </a:p>
        </p:txBody>
      </p:sp>
      <p:sp>
        <p:nvSpPr>
          <p:cNvPr id="9" name="TextBox 8"/>
          <p:cNvSpPr txBox="1"/>
          <p:nvPr/>
        </p:nvSpPr>
        <p:spPr>
          <a:xfrm>
            <a:off x="5116512" y="1399034"/>
            <a:ext cx="4138497" cy="3068982"/>
          </a:xfrm>
          <a:prstGeom prst="rect">
            <a:avLst/>
          </a:prstGeom>
          <a:noFill/>
        </p:spPr>
        <p:txBody>
          <a:bodyPr wrap="square" rtlCol="0">
            <a:spAutoFit/>
          </a:bodyPr>
          <a:lstStyle/>
          <a:p>
            <a:pPr algn="ctr"/>
            <a:r>
              <a:rPr lang="en-US" sz="1600" b="1" dirty="0" smtClean="0"/>
              <a:t>“Difficulty in communicating was</a:t>
            </a:r>
          </a:p>
          <a:p>
            <a:pPr algn="ctr"/>
            <a:r>
              <a:rPr lang="en-US" sz="1600" b="1" dirty="0" smtClean="0"/>
              <a:t>considered as a major barrier in</a:t>
            </a:r>
          </a:p>
          <a:p>
            <a:pPr algn="ctr"/>
            <a:r>
              <a:rPr lang="en-US" sz="1600" b="1" dirty="0" smtClean="0"/>
              <a:t>developing a good rapport.”</a:t>
            </a:r>
          </a:p>
          <a:p>
            <a:pPr algn="ctr"/>
            <a:endParaRPr lang="en-US" sz="1600" b="1" dirty="0"/>
          </a:p>
          <a:p>
            <a:pPr algn="ctr"/>
            <a:r>
              <a:rPr lang="en-US" sz="1600" b="1" dirty="0" smtClean="0"/>
              <a:t>“Patients and the families often</a:t>
            </a:r>
          </a:p>
          <a:p>
            <a:pPr algn="ctr"/>
            <a:r>
              <a:rPr lang="en-US" sz="1600" b="1" dirty="0"/>
              <a:t>a</a:t>
            </a:r>
            <a:r>
              <a:rPr lang="en-US" sz="1600" b="1" dirty="0" smtClean="0"/>
              <a:t>ttempted to get the attention of</a:t>
            </a:r>
          </a:p>
          <a:p>
            <a:pPr algn="ctr"/>
            <a:r>
              <a:rPr lang="en-US" sz="1600" b="1" dirty="0"/>
              <a:t>s</a:t>
            </a:r>
            <a:r>
              <a:rPr lang="en-US" sz="1600" b="1" dirty="0" smtClean="0"/>
              <a:t>taff by using a number of gestures;</a:t>
            </a:r>
          </a:p>
          <a:p>
            <a:pPr algn="ctr"/>
            <a:r>
              <a:rPr lang="en-US" sz="1600" b="1" dirty="0"/>
              <a:t>s</a:t>
            </a:r>
            <a:r>
              <a:rPr lang="en-US" sz="1600" b="1" dirty="0" smtClean="0"/>
              <a:t>uch as, ‘clicking of the fingers,’ </a:t>
            </a:r>
          </a:p>
          <a:p>
            <a:pPr algn="ctr"/>
            <a:r>
              <a:rPr lang="en-US" sz="1600" b="1" dirty="0"/>
              <a:t>w</a:t>
            </a:r>
            <a:r>
              <a:rPr lang="en-US" sz="1600" b="1" dirty="0" smtClean="0"/>
              <a:t>hich was considered aggressive.”</a:t>
            </a:r>
          </a:p>
          <a:p>
            <a:pPr algn="ctr"/>
            <a:endParaRPr lang="en-US" sz="1600" b="1" dirty="0"/>
          </a:p>
          <a:p>
            <a:pPr algn="ctr"/>
            <a:r>
              <a:rPr lang="en-US" sz="1600" b="1" dirty="0" smtClean="0"/>
              <a:t>“Touching the patients in times of</a:t>
            </a:r>
          </a:p>
          <a:p>
            <a:pPr algn="ctr"/>
            <a:r>
              <a:rPr lang="en-US" sz="1600" b="1" dirty="0"/>
              <a:t>d</a:t>
            </a:r>
            <a:r>
              <a:rPr lang="en-US" sz="1600" b="1" dirty="0" smtClean="0"/>
              <a:t>istress was often neither welcomed</a:t>
            </a:r>
          </a:p>
          <a:p>
            <a:pPr algn="ctr"/>
            <a:r>
              <a:rPr lang="en-US" sz="1600" b="1" dirty="0" smtClean="0"/>
              <a:t>nor appreciated.”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512" y="4922837"/>
            <a:ext cx="2667000" cy="1688780"/>
          </a:xfrm>
          <a:prstGeom prst="rect">
            <a:avLst/>
          </a:prstGeom>
          <a:ln>
            <a:noFill/>
          </a:ln>
          <a:effectLst>
            <a:glow rad="228600">
              <a:schemeClr val="tx1">
                <a:alpha val="40000"/>
              </a:schemeClr>
            </a:glow>
          </a:effectLst>
          <a:scene3d>
            <a:camera prst="orthographicFront"/>
            <a:lightRig rig="threePt" dir="t"/>
          </a:scene3d>
          <a:sp3d>
            <a:bevelT/>
          </a:sp3d>
        </p:spPr>
      </p:pic>
      <p:sp>
        <p:nvSpPr>
          <p:cNvPr id="11" name="TextBox 10"/>
          <p:cNvSpPr txBox="1"/>
          <p:nvPr/>
        </p:nvSpPr>
        <p:spPr>
          <a:xfrm>
            <a:off x="8088312" y="7056437"/>
            <a:ext cx="1443024" cy="292709"/>
          </a:xfrm>
          <a:prstGeom prst="rect">
            <a:avLst/>
          </a:prstGeom>
          <a:noFill/>
        </p:spPr>
        <p:txBody>
          <a:bodyPr wrap="none" rtlCol="0">
            <a:spAutoFit/>
          </a:bodyPr>
          <a:lstStyle/>
          <a:p>
            <a:r>
              <a:rPr lang="en-US" sz="1400" b="1" i="1" dirty="0" smtClean="0">
                <a:latin typeface="Times New Roman" pitchFamily="18" charset="0"/>
                <a:cs typeface="Times New Roman" pitchFamily="18" charset="0"/>
              </a:rPr>
              <a:t>Image: pisces.eu</a:t>
            </a:r>
            <a:endParaRPr lang="en-US" sz="1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5780437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18110" y="396874"/>
            <a:ext cx="9056688" cy="6964363"/>
          </a:xfrm>
          <a:prstGeom prst="rect">
            <a:avLst/>
          </a:prstGeom>
          <a:solidFill>
            <a:schemeClr val="tx1"/>
          </a:solidFill>
          <a:ln w="9525" cap="flat" cmpd="sng" algn="ctr">
            <a:noFill/>
            <a:prstDash val="solid"/>
            <a:round/>
            <a:headEnd type="none" w="med" len="med"/>
            <a:tailEnd type="none" w="med" len="me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33793" name="Text Box 1"/>
          <p:cNvSpPr txBox="1">
            <a:spLocks noChangeArrowheads="1"/>
          </p:cNvSpPr>
          <p:nvPr/>
        </p:nvSpPr>
        <p:spPr bwMode="auto">
          <a:xfrm>
            <a:off x="714375" y="604838"/>
            <a:ext cx="8229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830638"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hangingPunct="1">
              <a:lnSpc>
                <a:spcPct val="100000"/>
              </a:lnSpc>
            </a:pPr>
            <a:r>
              <a:rPr lang="en-US" sz="3600" dirty="0">
                <a:solidFill>
                  <a:schemeClr val="bg1"/>
                </a:solidFill>
                <a:latin typeface="Impact" pitchFamily="32" charset="0"/>
                <a:cs typeface="Arial Unicode MS" charset="0"/>
              </a:rPr>
              <a:t>Conclusion of Research</a:t>
            </a:r>
          </a:p>
        </p:txBody>
      </p:sp>
      <p:sp>
        <p:nvSpPr>
          <p:cNvPr id="33794" name="Text Box 2"/>
          <p:cNvSpPr txBox="1">
            <a:spLocks noChangeArrowheads="1"/>
          </p:cNvSpPr>
          <p:nvPr/>
        </p:nvSpPr>
        <p:spPr bwMode="auto">
          <a:xfrm>
            <a:off x="714375" y="1201738"/>
            <a:ext cx="4040188"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273050" indent="-273050">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hangingPunct="1">
              <a:lnSpc>
                <a:spcPct val="100000"/>
              </a:lnSpc>
              <a:spcBef>
                <a:spcPts val="488"/>
              </a:spcBef>
              <a:spcAft>
                <a:spcPts val="1425"/>
              </a:spcAft>
              <a:buClr>
                <a:srgbClr val="ACC2C9"/>
              </a:buClr>
              <a:buSzPct val="45000"/>
              <a:buFont typeface="Arial" charset="0"/>
              <a:buChar char="•"/>
            </a:pPr>
            <a:r>
              <a:rPr lang="en-US" sz="2800" b="1" i="1" dirty="0">
                <a:solidFill>
                  <a:schemeClr val="bg1"/>
                </a:solidFill>
                <a:latin typeface="Tw Cen MT" charset="0"/>
              </a:rPr>
              <a:t>Discussion</a:t>
            </a:r>
          </a:p>
        </p:txBody>
      </p:sp>
      <p:sp>
        <p:nvSpPr>
          <p:cNvPr id="33795" name="Text Box 3"/>
          <p:cNvSpPr txBox="1">
            <a:spLocks noChangeArrowheads="1"/>
          </p:cNvSpPr>
          <p:nvPr/>
        </p:nvSpPr>
        <p:spPr bwMode="auto">
          <a:xfrm>
            <a:off x="1017588" y="1658938"/>
            <a:ext cx="4040187"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hangingPunct="1">
              <a:lnSpc>
                <a:spcPct val="100000"/>
              </a:lnSpc>
              <a:spcBef>
                <a:spcPts val="488"/>
              </a:spcBef>
              <a:spcAft>
                <a:spcPts val="1425"/>
              </a:spcAft>
            </a:pPr>
            <a:r>
              <a:rPr lang="en-US" sz="1600" dirty="0">
                <a:solidFill>
                  <a:schemeClr val="bg1"/>
                </a:solidFill>
                <a:latin typeface="Arial Black" pitchFamily="32" charset="0"/>
              </a:rPr>
              <a:t>If the provider could recognize that</a:t>
            </a:r>
            <a:r>
              <a:rPr lang="en-US" dirty="0">
                <a:solidFill>
                  <a:schemeClr val="bg1"/>
                </a:solidFill>
                <a:latin typeface="Tw Cen MT" charset="0"/>
              </a:rPr>
              <a:t> </a:t>
            </a:r>
            <a:r>
              <a:rPr lang="en-US" sz="1600" dirty="0">
                <a:solidFill>
                  <a:schemeClr val="bg1"/>
                </a:solidFill>
                <a:latin typeface="Arial Black" pitchFamily="32" charset="0"/>
              </a:rPr>
              <a:t> “...the central importance of the family…family visiting and support (emotional, social and physical) are important ways of being together”</a:t>
            </a:r>
          </a:p>
          <a:p>
            <a:pPr hangingPunct="1">
              <a:lnSpc>
                <a:spcPct val="100000"/>
              </a:lnSpc>
              <a:spcBef>
                <a:spcPts val="488"/>
              </a:spcBef>
              <a:spcAft>
                <a:spcPts val="1425"/>
              </a:spcAft>
            </a:pPr>
            <a:r>
              <a:rPr lang="en-US" sz="1600" dirty="0">
                <a:solidFill>
                  <a:schemeClr val="bg1"/>
                </a:solidFill>
                <a:latin typeface="Arial Black" pitchFamily="32" charset="0"/>
              </a:rPr>
              <a:t>“knowledge of the patient’s culture may reduce some of the frustration, as one nurse noted: ‘once you learn their practices…it helps you to understand’.”</a:t>
            </a:r>
          </a:p>
          <a:p>
            <a:pPr hangingPunct="1">
              <a:lnSpc>
                <a:spcPct val="100000"/>
              </a:lnSpc>
              <a:spcBef>
                <a:spcPts val="488"/>
              </a:spcBef>
              <a:spcAft>
                <a:spcPts val="1425"/>
              </a:spcAft>
            </a:pPr>
            <a:r>
              <a:rPr lang="en-US" sz="1600" dirty="0">
                <a:solidFill>
                  <a:schemeClr val="bg1"/>
                </a:solidFill>
                <a:latin typeface="Arial Black" pitchFamily="32" charset="0"/>
              </a:rPr>
              <a:t>“In all nursing contexts, physical touch and patient modesty is an integral part of the nurse-patient interaction”</a:t>
            </a:r>
          </a:p>
          <a:p>
            <a:pPr hangingPunct="1">
              <a:lnSpc>
                <a:spcPct val="100000"/>
              </a:lnSpc>
              <a:spcBef>
                <a:spcPts val="488"/>
              </a:spcBef>
              <a:spcAft>
                <a:spcPts val="1425"/>
              </a:spcAft>
            </a:pPr>
            <a:r>
              <a:rPr lang="en-US" sz="1600" dirty="0">
                <a:solidFill>
                  <a:schemeClr val="bg1"/>
                </a:solidFill>
                <a:latin typeface="Arial Black" pitchFamily="32" charset="0"/>
              </a:rPr>
              <a:t>“What is obviously lacking…the holistic approach to caring</a:t>
            </a:r>
            <a:r>
              <a:rPr lang="en-US" dirty="0">
                <a:solidFill>
                  <a:schemeClr val="bg1"/>
                </a:solidFill>
                <a:latin typeface="Tw Cen MT" charset="0"/>
              </a:rPr>
              <a:t>”</a:t>
            </a:r>
          </a:p>
        </p:txBody>
      </p:sp>
      <p:sp>
        <p:nvSpPr>
          <p:cNvPr id="33796" name="Text Box 4"/>
          <p:cNvSpPr txBox="1">
            <a:spLocks noChangeArrowheads="1"/>
          </p:cNvSpPr>
          <p:nvPr/>
        </p:nvSpPr>
        <p:spPr bwMode="auto">
          <a:xfrm>
            <a:off x="5359400" y="744538"/>
            <a:ext cx="404177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273050" indent="-273050">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marL="0" indent="0" algn="ctr" hangingPunct="1">
              <a:lnSpc>
                <a:spcPct val="100000"/>
              </a:lnSpc>
              <a:spcBef>
                <a:spcPts val="488"/>
              </a:spcBef>
              <a:spcAft>
                <a:spcPts val="1425"/>
              </a:spcAft>
              <a:buClr>
                <a:srgbClr val="ACC2C9"/>
              </a:buClr>
              <a:buSzPct val="45000"/>
            </a:pPr>
            <a:r>
              <a:rPr lang="en-US" sz="2800" b="1" i="1" dirty="0">
                <a:solidFill>
                  <a:schemeClr val="bg1"/>
                </a:solidFill>
                <a:latin typeface="Tw Cen MT" charset="0"/>
              </a:rPr>
              <a:t>Implications</a:t>
            </a:r>
          </a:p>
        </p:txBody>
      </p:sp>
      <p:sp>
        <p:nvSpPr>
          <p:cNvPr id="33797" name="Text Box 5"/>
          <p:cNvSpPr txBox="1">
            <a:spLocks noChangeArrowheads="1"/>
          </p:cNvSpPr>
          <p:nvPr/>
        </p:nvSpPr>
        <p:spPr bwMode="auto">
          <a:xfrm>
            <a:off x="5359400" y="1201738"/>
            <a:ext cx="4041775" cy="530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273050" indent="-273050">
              <a:tabLst>
                <a:tab pos="723900" algn="l"/>
                <a:tab pos="1447800" algn="l"/>
                <a:tab pos="2171700" algn="l"/>
                <a:tab pos="2895600" algn="l"/>
                <a:tab pos="3619500" algn="l"/>
              </a:tabLst>
              <a:defRPr>
                <a:solidFill>
                  <a:srgbClr val="000000"/>
                </a:solidFill>
                <a:latin typeface="Arial" charset="0"/>
                <a:ea typeface="SimSun" charset="-122"/>
              </a:defRPr>
            </a:lvl1pPr>
            <a:lvl2pPr marL="547688" indent="-180975">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marL="285750" indent="-285750" hangingPunct="1">
              <a:lnSpc>
                <a:spcPct val="100000"/>
              </a:lnSpc>
              <a:spcBef>
                <a:spcPts val="488"/>
              </a:spcBef>
              <a:spcAft>
                <a:spcPts val="1425"/>
              </a:spcAft>
              <a:buClr>
                <a:srgbClr val="ACC2C9"/>
              </a:buClr>
              <a:buSzPct val="45000"/>
              <a:buFont typeface="Wingdings" pitchFamily="2" charset="2"/>
              <a:buChar char="q"/>
            </a:pPr>
            <a:r>
              <a:rPr lang="en-US" sz="1600" dirty="0">
                <a:solidFill>
                  <a:schemeClr val="bg1"/>
                </a:solidFill>
                <a:latin typeface="Arial Black" pitchFamily="32" charset="0"/>
              </a:rPr>
              <a:t>All actions, decisions, and judgments must be family oriented and culturally derived</a:t>
            </a:r>
          </a:p>
          <a:p>
            <a:pPr marL="652463" lvl="1" indent="-285750" hangingPunct="1">
              <a:lnSpc>
                <a:spcPct val="100000"/>
              </a:lnSpc>
              <a:spcBef>
                <a:spcPts val="400"/>
              </a:spcBef>
              <a:spcAft>
                <a:spcPts val="1425"/>
              </a:spcAft>
              <a:buClr>
                <a:srgbClr val="ACC2C9"/>
              </a:buClr>
              <a:buSzPct val="45000"/>
              <a:buFont typeface="Wingdings" pitchFamily="2" charset="2"/>
              <a:buChar char="q"/>
            </a:pPr>
            <a:r>
              <a:rPr lang="en-US" sz="1600" dirty="0">
                <a:solidFill>
                  <a:schemeClr val="bg1"/>
                </a:solidFill>
                <a:latin typeface="Arial Black" pitchFamily="32" charset="0"/>
              </a:rPr>
              <a:t>Policies need to reflect the cultural practices related to visiting, modesty, gender specific care communication and spirituality</a:t>
            </a:r>
          </a:p>
          <a:p>
            <a:pPr marL="285750" indent="-285750" hangingPunct="1">
              <a:lnSpc>
                <a:spcPct val="100000"/>
              </a:lnSpc>
              <a:spcBef>
                <a:spcPts val="488"/>
              </a:spcBef>
              <a:spcAft>
                <a:spcPts val="1425"/>
              </a:spcAft>
              <a:buClr>
                <a:srgbClr val="ACC2C9"/>
              </a:buClr>
              <a:buSzPct val="45000"/>
              <a:buFont typeface="Wingdings" pitchFamily="2" charset="2"/>
              <a:buChar char="q"/>
            </a:pPr>
            <a:r>
              <a:rPr lang="en-US" sz="1600" dirty="0">
                <a:solidFill>
                  <a:schemeClr val="bg1"/>
                </a:solidFill>
                <a:latin typeface="Arial Black" pitchFamily="32" charset="0"/>
              </a:rPr>
              <a:t>“The process of reflection and clinical supervision could assist nurses in identifying their own cultural barriers stereotyping, and ethnocentricity, thus, ultimately improving care”</a:t>
            </a:r>
          </a:p>
          <a:p>
            <a:pPr marL="285750" indent="-285750" hangingPunct="1">
              <a:lnSpc>
                <a:spcPct val="100000"/>
              </a:lnSpc>
              <a:spcBef>
                <a:spcPts val="488"/>
              </a:spcBef>
              <a:spcAft>
                <a:spcPts val="1425"/>
              </a:spcAft>
              <a:buClr>
                <a:srgbClr val="ACC2C9"/>
              </a:buClr>
              <a:buSzPct val="45000"/>
              <a:buFont typeface="Wingdings" pitchFamily="2" charset="2"/>
              <a:buChar char="q"/>
            </a:pPr>
            <a:r>
              <a:rPr lang="en-US" sz="1600" dirty="0">
                <a:solidFill>
                  <a:schemeClr val="bg1"/>
                </a:solidFill>
                <a:latin typeface="Arial Black" pitchFamily="32" charset="0"/>
              </a:rPr>
              <a:t>Knowledge and skill in cross cultural health care may decrease intercultural misunderstandings and their potential consequences</a:t>
            </a:r>
          </a:p>
        </p:txBody>
      </p:sp>
      <p:sp>
        <p:nvSpPr>
          <p:cNvPr id="33798" name="Text Box 6"/>
          <p:cNvSpPr txBox="1">
            <a:spLocks noChangeArrowheads="1"/>
          </p:cNvSpPr>
          <p:nvPr/>
        </p:nvSpPr>
        <p:spPr bwMode="auto">
          <a:xfrm>
            <a:off x="7587870" y="6936476"/>
            <a:ext cx="27543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Lst>
              <a:defRPr>
                <a:solidFill>
                  <a:srgbClr val="000000"/>
                </a:solidFill>
                <a:latin typeface="Arial" charset="0"/>
                <a:ea typeface="SimSun" charset="-122"/>
              </a:defRPr>
            </a:lvl1pPr>
            <a:lvl2pPr>
              <a:tabLst>
                <a:tab pos="723900" algn="l"/>
              </a:tabLst>
              <a:defRPr>
                <a:solidFill>
                  <a:srgbClr val="000000"/>
                </a:solidFill>
                <a:latin typeface="Arial" charset="0"/>
                <a:ea typeface="SimSun" charset="-122"/>
              </a:defRPr>
            </a:lvl2pPr>
            <a:lvl3pPr>
              <a:tabLst>
                <a:tab pos="723900" algn="l"/>
              </a:tabLst>
              <a:defRPr>
                <a:solidFill>
                  <a:srgbClr val="000000"/>
                </a:solidFill>
                <a:latin typeface="Arial" charset="0"/>
                <a:ea typeface="SimSun" charset="-122"/>
              </a:defRPr>
            </a:lvl3pPr>
            <a:lvl4pPr>
              <a:tabLst>
                <a:tab pos="723900" algn="l"/>
              </a:tabLst>
              <a:defRPr>
                <a:solidFill>
                  <a:srgbClr val="000000"/>
                </a:solidFill>
                <a:latin typeface="Arial" charset="0"/>
                <a:ea typeface="SimSun" charset="-122"/>
              </a:defRPr>
            </a:lvl4pPr>
            <a:lvl5pPr>
              <a:tabLst>
                <a:tab pos="723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SimSun" charset="-122"/>
              </a:defRPr>
            </a:lvl9pPr>
          </a:lstStyle>
          <a:p>
            <a:r>
              <a:rPr lang="en-US" sz="1200" b="1" dirty="0" smtClean="0">
                <a:solidFill>
                  <a:schemeClr val="bg1"/>
                </a:solidFill>
              </a:rPr>
              <a:t>Source: </a:t>
            </a:r>
            <a:r>
              <a:rPr lang="en-US" sz="1200" b="1" dirty="0" err="1" smtClean="0">
                <a:solidFill>
                  <a:schemeClr val="bg1"/>
                </a:solidFill>
              </a:rPr>
              <a:t>Halligan</a:t>
            </a:r>
            <a:r>
              <a:rPr lang="en-US" sz="1200" b="1" dirty="0" smtClean="0">
                <a:solidFill>
                  <a:schemeClr val="bg1"/>
                </a:solidFill>
              </a:rPr>
              <a:t> 2005</a:t>
            </a:r>
            <a:endParaRPr lang="en-US" sz="1200"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10482" y="655637"/>
            <a:ext cx="8610600" cy="6248400"/>
          </a:xfrm>
          <a:prstGeom prst="rect">
            <a:avLst/>
          </a:prstGeom>
          <a:solidFill>
            <a:schemeClr val="tx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effectLst/>
              <a:latin typeface="Arial" charset="0"/>
              <a:ea typeface="SimSun" charset="-122"/>
            </a:endParaRPr>
          </a:p>
        </p:txBody>
      </p:sp>
      <p:sp>
        <p:nvSpPr>
          <p:cNvPr id="3" name="Rectangle 2"/>
          <p:cNvSpPr/>
          <p:nvPr/>
        </p:nvSpPr>
        <p:spPr>
          <a:xfrm>
            <a:off x="1015282" y="980795"/>
            <a:ext cx="8001000" cy="550279"/>
          </a:xfrm>
          <a:prstGeom prst="rect">
            <a:avLst/>
          </a:prstGeom>
        </p:spPr>
        <p:txBody>
          <a:bodyPr wrap="square">
            <a:spAutoFit/>
          </a:bodyPr>
          <a:lstStyle/>
          <a:p>
            <a:pPr algn="ctr"/>
            <a:r>
              <a:rPr lang="en-US" sz="1600" b="1" dirty="0">
                <a:solidFill>
                  <a:schemeClr val="bg1"/>
                </a:solidFill>
              </a:rPr>
              <a:t>Thank you to </a:t>
            </a:r>
            <a:r>
              <a:rPr lang="en-US" sz="1600" b="1" dirty="0" err="1">
                <a:solidFill>
                  <a:schemeClr val="bg1"/>
                </a:solidFill>
              </a:rPr>
              <a:t>Karusha</a:t>
            </a:r>
            <a:r>
              <a:rPr lang="en-US" sz="1600" b="1" dirty="0">
                <a:solidFill>
                  <a:schemeClr val="bg1"/>
                </a:solidFill>
              </a:rPr>
              <a:t> with Sunrise Health Clinic, Corrine Crandall of </a:t>
            </a:r>
          </a:p>
          <a:p>
            <a:pPr algn="ctr"/>
            <a:r>
              <a:rPr lang="en-US" sz="1600" b="1" dirty="0">
                <a:solidFill>
                  <a:schemeClr val="bg1"/>
                </a:solidFill>
              </a:rPr>
              <a:t>Weld County Social Services and </a:t>
            </a:r>
            <a:r>
              <a:rPr lang="en-US" sz="1600" b="1" dirty="0" err="1">
                <a:solidFill>
                  <a:schemeClr val="bg1"/>
                </a:solidFill>
              </a:rPr>
              <a:t>Faton</a:t>
            </a:r>
            <a:r>
              <a:rPr lang="en-US" sz="1600" b="1" dirty="0">
                <a:solidFill>
                  <a:schemeClr val="bg1"/>
                </a:solidFill>
              </a:rPr>
              <a:t> </a:t>
            </a:r>
            <a:r>
              <a:rPr lang="en-US" sz="1600" b="1" dirty="0" err="1">
                <a:solidFill>
                  <a:schemeClr val="bg1"/>
                </a:solidFill>
              </a:rPr>
              <a:t>Enami</a:t>
            </a:r>
            <a:r>
              <a:rPr lang="en-US" sz="1600" b="1" dirty="0">
                <a:solidFill>
                  <a:schemeClr val="bg1"/>
                </a:solidFill>
              </a:rPr>
              <a:t>, R.N. for enlightening </a:t>
            </a:r>
            <a:r>
              <a:rPr lang="en-US" sz="1600" b="1" dirty="0" smtClean="0">
                <a:solidFill>
                  <a:schemeClr val="bg1"/>
                </a:solidFill>
              </a:rPr>
              <a:t>interviews.</a:t>
            </a:r>
            <a:endParaRPr lang="en-US" sz="1600" b="1" dirty="0">
              <a:solidFill>
                <a:schemeClr val="bg1"/>
              </a:solidFill>
            </a:endParaRPr>
          </a:p>
        </p:txBody>
      </p:sp>
      <p:sp>
        <p:nvSpPr>
          <p:cNvPr id="4" name="Rectangle 3"/>
          <p:cNvSpPr/>
          <p:nvPr/>
        </p:nvSpPr>
        <p:spPr>
          <a:xfrm>
            <a:off x="710482" y="4109218"/>
            <a:ext cx="8610600" cy="865237"/>
          </a:xfrm>
          <a:prstGeom prst="rect">
            <a:avLst/>
          </a:prstGeom>
        </p:spPr>
        <p:txBody>
          <a:bodyPr wrap="square">
            <a:spAutoFit/>
          </a:bodyPr>
          <a:lstStyle/>
          <a:p>
            <a:pPr algn="ctr"/>
            <a:r>
              <a:rPr lang="en-US" b="1" dirty="0">
                <a:solidFill>
                  <a:schemeClr val="bg1"/>
                </a:solidFill>
                <a:latin typeface="Script MT Bold" pitchFamily="66" charset="0"/>
              </a:rPr>
              <a:t>Special thanks to </a:t>
            </a:r>
            <a:r>
              <a:rPr lang="en-US" b="1" dirty="0" err="1">
                <a:solidFill>
                  <a:schemeClr val="bg1"/>
                </a:solidFill>
                <a:latin typeface="Script MT Bold" pitchFamily="66" charset="0"/>
              </a:rPr>
              <a:t>Asad</a:t>
            </a:r>
            <a:r>
              <a:rPr lang="en-US" b="1" dirty="0">
                <a:solidFill>
                  <a:schemeClr val="bg1"/>
                </a:solidFill>
                <a:latin typeface="Script MT Bold" pitchFamily="66" charset="0"/>
              </a:rPr>
              <a:t> </a:t>
            </a:r>
            <a:r>
              <a:rPr lang="en-US" b="1" dirty="0" err="1">
                <a:solidFill>
                  <a:schemeClr val="bg1"/>
                </a:solidFill>
                <a:latin typeface="Script MT Bold" pitchFamily="66" charset="0"/>
              </a:rPr>
              <a:t>Abdi</a:t>
            </a:r>
            <a:r>
              <a:rPr lang="en-US" b="1" dirty="0">
                <a:solidFill>
                  <a:schemeClr val="bg1"/>
                </a:solidFill>
                <a:latin typeface="Script MT Bold" pitchFamily="66" charset="0"/>
              </a:rPr>
              <a:t> of the East African Community Project for providing </a:t>
            </a:r>
            <a:r>
              <a:rPr lang="en-US" b="1" dirty="0" smtClean="0">
                <a:solidFill>
                  <a:schemeClr val="bg1"/>
                </a:solidFill>
                <a:latin typeface="Script MT Bold" pitchFamily="66" charset="0"/>
              </a:rPr>
              <a:t>us </a:t>
            </a:r>
            <a:r>
              <a:rPr lang="en-US" b="1" dirty="0">
                <a:solidFill>
                  <a:schemeClr val="bg1"/>
                </a:solidFill>
                <a:latin typeface="Script MT Bold" pitchFamily="66" charset="0"/>
              </a:rPr>
              <a:t>with history and information of the Somali people through an interview on November 12</a:t>
            </a:r>
            <a:r>
              <a:rPr lang="en-US" b="1" baseline="12000" dirty="0">
                <a:solidFill>
                  <a:schemeClr val="bg1"/>
                </a:solidFill>
                <a:latin typeface="Script MT Bold" pitchFamily="66" charset="0"/>
              </a:rPr>
              <a:t>th</a:t>
            </a:r>
            <a:r>
              <a:rPr lang="en-US" b="1" dirty="0">
                <a:solidFill>
                  <a:schemeClr val="bg1"/>
                </a:solidFill>
                <a:latin typeface="Script MT Bold" pitchFamily="66" charset="0"/>
              </a:rPr>
              <a:t>, </a:t>
            </a:r>
            <a:r>
              <a:rPr lang="en-US" b="1" dirty="0" smtClean="0">
                <a:solidFill>
                  <a:schemeClr val="bg1"/>
                </a:solidFill>
                <a:latin typeface="Script MT Bold" pitchFamily="66" charset="0"/>
              </a:rPr>
              <a:t>2010, and </a:t>
            </a:r>
            <a:r>
              <a:rPr lang="en-US" b="1" dirty="0">
                <a:solidFill>
                  <a:schemeClr val="bg1"/>
                </a:solidFill>
                <a:latin typeface="Script MT Bold" pitchFamily="66" charset="0"/>
              </a:rPr>
              <a:t>for his participation in the presentation of this material to the public.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617" y="1715119"/>
            <a:ext cx="2996330" cy="20975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extBox 1"/>
          <p:cNvSpPr txBox="1"/>
          <p:nvPr/>
        </p:nvSpPr>
        <p:spPr>
          <a:xfrm>
            <a:off x="1434928" y="5684837"/>
            <a:ext cx="7231281" cy="1036887"/>
          </a:xfrm>
          <a:prstGeom prst="rect">
            <a:avLst/>
          </a:prstGeom>
          <a:noFill/>
        </p:spPr>
        <p:txBody>
          <a:bodyPr wrap="square" rtlCol="0">
            <a:spAutoFit/>
          </a:bodyPr>
          <a:lstStyle/>
          <a:p>
            <a:pPr algn="ctr"/>
            <a:r>
              <a:rPr lang="en-US" sz="1400" b="1" i="1" dirty="0" smtClean="0">
                <a:solidFill>
                  <a:schemeClr val="bg1"/>
                </a:solidFill>
                <a:latin typeface="Arial Black" pitchFamily="34" charset="0"/>
              </a:rPr>
              <a:t>This presentation is not for sale or paid distribution of any kind.</a:t>
            </a:r>
          </a:p>
          <a:p>
            <a:pPr algn="ctr"/>
            <a:r>
              <a:rPr lang="en-US" sz="1000" b="1" i="1" dirty="0" smtClean="0">
                <a:solidFill>
                  <a:schemeClr val="bg1"/>
                </a:solidFill>
              </a:rPr>
              <a:t>The information contained herein is assumed to be true and based on facts </a:t>
            </a:r>
          </a:p>
          <a:p>
            <a:pPr algn="ctr"/>
            <a:r>
              <a:rPr lang="en-US" sz="1000" b="1" i="1" dirty="0" smtClean="0">
                <a:solidFill>
                  <a:schemeClr val="bg1"/>
                </a:solidFill>
              </a:rPr>
              <a:t>originating from reputable sources.</a:t>
            </a:r>
          </a:p>
          <a:p>
            <a:pPr algn="ctr"/>
            <a:endParaRPr lang="en-US" sz="1200" b="1" i="1" dirty="0">
              <a:solidFill>
                <a:schemeClr val="bg1"/>
              </a:solidFill>
            </a:endParaRPr>
          </a:p>
          <a:p>
            <a:pPr algn="ctr"/>
            <a:r>
              <a:rPr lang="en-US" sz="800" b="1" i="1" dirty="0" smtClean="0">
                <a:solidFill>
                  <a:schemeClr val="bg1"/>
                </a:solidFill>
              </a:rPr>
              <a:t>Design by Andrea Bennett</a:t>
            </a:r>
          </a:p>
          <a:p>
            <a:pPr algn="ctr"/>
            <a:r>
              <a:rPr lang="en-US" sz="1200" b="1" i="1" dirty="0" smtClean="0">
                <a:solidFill>
                  <a:schemeClr val="bg1"/>
                </a:solidFill>
              </a:rPr>
              <a:t>  </a:t>
            </a:r>
            <a:endParaRPr lang="en-US" sz="1200" b="1" i="1" dirty="0">
              <a:solidFill>
                <a:schemeClr val="bg1"/>
              </a:solidFill>
            </a:endParaRPr>
          </a:p>
        </p:txBody>
      </p:sp>
    </p:spTree>
    <p:extLst>
      <p:ext uri="{BB962C8B-B14F-4D97-AF65-F5344CB8AC3E}">
        <p14:creationId xmlns:p14="http://schemas.microsoft.com/office/powerpoint/2010/main" val="6255199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914400" y="914400"/>
            <a:ext cx="860425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r>
              <a:rPr lang="en-US" sz="1200" dirty="0"/>
              <a:t>"SOMALIS." </a:t>
            </a:r>
            <a:r>
              <a:rPr lang="en-US" sz="1200" i="1" dirty="0"/>
              <a:t>Center for Applied Linguistics</a:t>
            </a:r>
            <a:r>
              <a:rPr lang="en-US" sz="1200" dirty="0"/>
              <a:t>. Web. 19 Nov. 2010</a:t>
            </a:r>
            <a:r>
              <a:rPr lang="en-US" sz="1200" dirty="0">
                <a:solidFill>
                  <a:schemeClr val="tx1"/>
                </a:solidFill>
              </a:rPr>
              <a:t>. </a:t>
            </a:r>
            <a:r>
              <a:rPr lang="en-US" sz="1200" dirty="0">
                <a:solidFill>
                  <a:schemeClr val="tx1"/>
                </a:solidFill>
                <a:hlinkClick r:id="rId3"/>
              </a:rPr>
              <a:t>http://www.cal.org/co/somali/ssoc.html</a:t>
            </a:r>
            <a:r>
              <a:rPr lang="en-US" sz="1200" dirty="0">
                <a:solidFill>
                  <a:schemeClr val="tx1"/>
                </a:solidFill>
              </a:rPr>
              <a:t>. </a:t>
            </a:r>
          </a:p>
          <a:p>
            <a:endParaRPr lang="en-US" sz="1200" dirty="0" smtClean="0"/>
          </a:p>
          <a:p>
            <a:r>
              <a:rPr lang="en-US" sz="1200" dirty="0" smtClean="0"/>
              <a:t>"</a:t>
            </a:r>
            <a:r>
              <a:rPr lang="en-US" sz="1200" dirty="0"/>
              <a:t>Signs of Change in Somalia as a Result of International and Local Actors." </a:t>
            </a:r>
            <a:r>
              <a:rPr lang="en-US" sz="1200" i="1" dirty="0"/>
              <a:t>: Site Web De </a:t>
            </a:r>
            <a:r>
              <a:rPr lang="en-US" sz="1200" i="1" dirty="0" err="1"/>
              <a:t>Ressources</a:t>
            </a:r>
            <a:r>
              <a:rPr lang="en-US" sz="1200" i="1" dirty="0"/>
              <a:t> Pour La </a:t>
            </a:r>
            <a:r>
              <a:rPr lang="en-US" sz="1200" i="1" dirty="0" err="1"/>
              <a:t>Paix</a:t>
            </a:r>
            <a:r>
              <a:rPr lang="en-US" sz="1200" dirty="0"/>
              <a:t>. Web. 28 Nov. 2010. </a:t>
            </a:r>
            <a:r>
              <a:rPr lang="en-US" sz="1200" dirty="0">
                <a:hlinkClick r:id="rId4"/>
              </a:rPr>
              <a:t>http://www.irenees.net/fr/fiches/experience/fiche-experience-651.html</a:t>
            </a:r>
            <a:r>
              <a:rPr lang="en-US" sz="1200" dirty="0"/>
              <a:t>.</a:t>
            </a:r>
          </a:p>
        </p:txBody>
      </p:sp>
      <p:sp>
        <p:nvSpPr>
          <p:cNvPr id="34818" name="Text Box 2"/>
          <p:cNvSpPr txBox="1">
            <a:spLocks noChangeArrowheads="1"/>
          </p:cNvSpPr>
          <p:nvPr/>
        </p:nvSpPr>
        <p:spPr bwMode="auto">
          <a:xfrm>
            <a:off x="933450" y="1416050"/>
            <a:ext cx="7775575"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endParaRPr lang="en-US" dirty="0"/>
          </a:p>
          <a:p>
            <a:pPr>
              <a:lnSpc>
                <a:spcPct val="95000"/>
              </a:lnSpc>
            </a:pPr>
            <a:r>
              <a:rPr lang="en-US" sz="1200" dirty="0">
                <a:latin typeface="Times New Roman" pitchFamily="16" charset="0"/>
              </a:rPr>
              <a:t>Horan, James, “Who to contact for More Information about Our New Somali Neighbors,” </a:t>
            </a:r>
            <a:r>
              <a:rPr lang="en-US" sz="1200" i="1" dirty="0">
                <a:latin typeface="Times New Roman" pitchFamily="16" charset="0"/>
              </a:rPr>
              <a:t>University of Northern Colorado</a:t>
            </a:r>
            <a:r>
              <a:rPr lang="en-US" sz="1200" dirty="0">
                <a:latin typeface="Times New Roman" pitchFamily="16" charset="0"/>
              </a:rPr>
              <a:t>, </a:t>
            </a:r>
          </a:p>
          <a:p>
            <a:pPr>
              <a:lnSpc>
                <a:spcPct val="95000"/>
              </a:lnSpc>
            </a:pPr>
            <a:r>
              <a:rPr lang="en-US" sz="1200" dirty="0">
                <a:latin typeface="Times New Roman" pitchFamily="16" charset="0"/>
              </a:rPr>
              <a:t>Web 12 Nov., 2010, http://www.unco.edu/cebs/news/newsevents/SomaliInfo.pdf 2008</a:t>
            </a:r>
          </a:p>
          <a:p>
            <a:pPr>
              <a:lnSpc>
                <a:spcPct val="95000"/>
              </a:lnSpc>
            </a:pPr>
            <a:endParaRPr lang="en-US" sz="1200" dirty="0">
              <a:latin typeface="Times New Roman" pitchFamily="16" charset="0"/>
            </a:endParaRPr>
          </a:p>
          <a:p>
            <a:pPr>
              <a:lnSpc>
                <a:spcPct val="95000"/>
              </a:lnSpc>
            </a:pPr>
            <a:r>
              <a:rPr lang="en-US" sz="1200" dirty="0">
                <a:latin typeface="Times New Roman" pitchFamily="16" charset="0"/>
              </a:rPr>
              <a:t>Background Note: Somalia, </a:t>
            </a:r>
            <a:r>
              <a:rPr lang="en-US" sz="1200" dirty="0" err="1">
                <a:latin typeface="Times New Roman" pitchFamily="16" charset="0"/>
              </a:rPr>
              <a:t>Beaureau</a:t>
            </a:r>
            <a:r>
              <a:rPr lang="en-US" sz="1200" dirty="0">
                <a:latin typeface="Times New Roman" pitchFamily="16" charset="0"/>
              </a:rPr>
              <a:t> of African Affairs, </a:t>
            </a:r>
            <a:r>
              <a:rPr lang="en-US" sz="1200" i="1" dirty="0">
                <a:latin typeface="Times New Roman" pitchFamily="16" charset="0"/>
              </a:rPr>
              <a:t>U.S. State Department</a:t>
            </a:r>
            <a:r>
              <a:rPr lang="en-US" sz="1200" dirty="0">
                <a:latin typeface="Times New Roman" pitchFamily="16" charset="0"/>
              </a:rPr>
              <a:t>, 8 Nov. 2010, Web 15 Nov, 2010, </a:t>
            </a:r>
          </a:p>
          <a:p>
            <a:pPr>
              <a:lnSpc>
                <a:spcPct val="95000"/>
              </a:lnSpc>
            </a:pPr>
            <a:r>
              <a:rPr lang="en-US" sz="1200" dirty="0">
                <a:latin typeface="Times New Roman" pitchFamily="16" charset="0"/>
                <a:hlinkClick r:id="rId5"/>
              </a:rPr>
              <a:t>http://www.state.gov/r/pa/ei/bgn/2863.htm#political</a:t>
            </a:r>
          </a:p>
          <a:p>
            <a:pPr>
              <a:buSzPct val="45000"/>
              <a:buFont typeface="Wingdings" charset="2"/>
              <a:buNone/>
            </a:pPr>
            <a:endParaRPr lang="en-US" sz="1000" b="1" dirty="0"/>
          </a:p>
          <a:p>
            <a:pPr>
              <a:buSzPct val="45000"/>
              <a:buFont typeface="Wingdings" charset="2"/>
              <a:buNone/>
            </a:pPr>
            <a:endParaRPr lang="en-US" sz="1200" dirty="0"/>
          </a:p>
        </p:txBody>
      </p:sp>
      <p:sp>
        <p:nvSpPr>
          <p:cNvPr id="34819" name="Text Box 3"/>
          <p:cNvSpPr txBox="1">
            <a:spLocks noChangeArrowheads="1"/>
          </p:cNvSpPr>
          <p:nvPr/>
        </p:nvSpPr>
        <p:spPr bwMode="auto">
          <a:xfrm>
            <a:off x="914400" y="2711450"/>
            <a:ext cx="84582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56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95000"/>
              </a:lnSpc>
              <a:buSzPct val="45000"/>
              <a:buFont typeface="Wingdings" charset="2"/>
              <a:buNone/>
            </a:pPr>
            <a:r>
              <a:rPr lang="en-US" sz="1200">
                <a:latin typeface="Times New Roman" pitchFamily="16" charset="0"/>
              </a:rPr>
              <a:t>Somali Refugee Info and Contacts,</a:t>
            </a:r>
            <a:r>
              <a:rPr lang="en-US" sz="1200" b="1">
                <a:latin typeface="Times New Roman" pitchFamily="16" charset="0"/>
              </a:rPr>
              <a:t> </a:t>
            </a:r>
            <a:r>
              <a:rPr lang="en-US" sz="1200" i="1">
                <a:latin typeface="Times New Roman" pitchFamily="16" charset="0"/>
              </a:rPr>
              <a:t>University of Northern Colorado</a:t>
            </a:r>
            <a:r>
              <a:rPr lang="en-US" sz="1200">
                <a:latin typeface="Times New Roman" pitchFamily="16" charset="0"/>
              </a:rPr>
              <a:t>, Web 12 Nov. 2010,</a:t>
            </a:r>
            <a:r>
              <a:rPr lang="en-US" sz="1200" b="1">
                <a:latin typeface="Times New Roman" pitchFamily="16" charset="0"/>
              </a:rPr>
              <a:t> </a:t>
            </a:r>
            <a:r>
              <a:rPr lang="en-US" sz="1000" b="1">
                <a:latin typeface="Times New Roman" pitchFamily="16" charset="0"/>
                <a:hlinkClick r:id="rId6"/>
              </a:rPr>
              <a:t>http://www.unco.edu/cebs/news/newsevents/SomaliInfo.pdf</a:t>
            </a:r>
            <a:r>
              <a:rPr lang="en-US" sz="1000" b="1">
                <a:latin typeface="Times New Roman" pitchFamily="16" charset="0"/>
              </a:rPr>
              <a:t> </a:t>
            </a:r>
          </a:p>
        </p:txBody>
      </p:sp>
      <p:sp>
        <p:nvSpPr>
          <p:cNvPr id="34820" name="Text Box 4"/>
          <p:cNvSpPr txBox="1">
            <a:spLocks noChangeArrowheads="1"/>
          </p:cNvSpPr>
          <p:nvPr/>
        </p:nvSpPr>
        <p:spPr bwMode="auto">
          <a:xfrm>
            <a:off x="933450" y="3178175"/>
            <a:ext cx="811530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56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95000"/>
              </a:lnSpc>
            </a:pPr>
            <a:r>
              <a:rPr lang="en-US" sz="1200">
                <a:latin typeface="Times New Roman" pitchFamily="16" charset="0"/>
              </a:rPr>
              <a:t>Crandall, Corrine</a:t>
            </a:r>
            <a:r>
              <a:rPr lang="en-US" sz="1200" b="1">
                <a:latin typeface="Times New Roman" pitchFamily="16" charset="0"/>
              </a:rPr>
              <a:t>, </a:t>
            </a:r>
            <a:r>
              <a:rPr lang="en-US" sz="1200">
                <a:latin typeface="Times New Roman" pitchFamily="16" charset="0"/>
              </a:rPr>
              <a:t>Community Outreach, Weld County Social Services</a:t>
            </a:r>
            <a:r>
              <a:rPr lang="en-US" sz="1200" i="1">
                <a:latin typeface="Times New Roman" pitchFamily="16" charset="0"/>
              </a:rPr>
              <a:t>, Interview</a:t>
            </a:r>
            <a:r>
              <a:rPr lang="en-US" sz="1200">
                <a:latin typeface="Times New Roman" pitchFamily="16" charset="0"/>
              </a:rPr>
              <a:t>, 10/2010</a:t>
            </a:r>
          </a:p>
          <a:p>
            <a:endParaRPr lang="en-US" sz="1400"/>
          </a:p>
          <a:p>
            <a:pPr>
              <a:lnSpc>
                <a:spcPct val="95000"/>
              </a:lnSpc>
            </a:pPr>
            <a:r>
              <a:rPr lang="en-US" sz="1200">
                <a:latin typeface="Times New Roman" pitchFamily="16" charset="0"/>
              </a:rPr>
              <a:t>“Health,” Office of Refugee Resettlement, Administration for Children &amp; Families,</a:t>
            </a:r>
            <a:r>
              <a:rPr lang="en-US" sz="1200" i="1">
                <a:latin typeface="Times New Roman" pitchFamily="16" charset="0"/>
              </a:rPr>
              <a:t>U.S. Department of Health &amp; Human Services</a:t>
            </a:r>
            <a:r>
              <a:rPr lang="en-US" sz="1200">
                <a:latin typeface="Times New Roman" pitchFamily="16" charset="0"/>
              </a:rPr>
              <a:t>, Web 15 Nov. 2010,  </a:t>
            </a:r>
            <a:r>
              <a:rPr lang="en-US" sz="1200">
                <a:latin typeface="Times New Roman" pitchFamily="16" charset="0"/>
                <a:hlinkClick r:id="rId7"/>
              </a:rPr>
              <a:t>http://www.acf.hhs.gov/programs/orr/benefits/health.htm</a:t>
            </a:r>
            <a:r>
              <a:rPr lang="en-US" sz="1200">
                <a:latin typeface="Times New Roman" pitchFamily="16" charset="0"/>
              </a:rPr>
              <a:t> </a:t>
            </a:r>
          </a:p>
        </p:txBody>
      </p:sp>
      <p:sp>
        <p:nvSpPr>
          <p:cNvPr id="34821" name="Text Box 5"/>
          <p:cNvSpPr txBox="1">
            <a:spLocks noChangeArrowheads="1"/>
          </p:cNvSpPr>
          <p:nvPr/>
        </p:nvSpPr>
        <p:spPr bwMode="auto">
          <a:xfrm>
            <a:off x="969963" y="4041775"/>
            <a:ext cx="77724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56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pPr>
              <a:lnSpc>
                <a:spcPct val="95000"/>
              </a:lnSpc>
            </a:pPr>
            <a:r>
              <a:rPr lang="en-US" sz="1200">
                <a:latin typeface="Times New Roman" pitchFamily="16" charset="0"/>
              </a:rPr>
              <a:t>U.S. Citizenship &amp; Immigration Services, “Refugees,” </a:t>
            </a:r>
            <a:r>
              <a:rPr lang="en-US" sz="1200" i="1">
                <a:latin typeface="Times New Roman" pitchFamily="16" charset="0"/>
              </a:rPr>
              <a:t>Department of Homeland Security</a:t>
            </a:r>
            <a:r>
              <a:rPr lang="en-US" sz="1200">
                <a:latin typeface="Times New Roman" pitchFamily="16" charset="0"/>
              </a:rPr>
              <a:t>, Web. 11 Nov., 2010, </a:t>
            </a:r>
          </a:p>
          <a:p>
            <a:pPr>
              <a:lnSpc>
                <a:spcPct val="95000"/>
              </a:lnSpc>
            </a:pPr>
            <a:r>
              <a:rPr lang="en-US" sz="1200">
                <a:latin typeface="Times New Roman" pitchFamily="16" charset="0"/>
                <a:hlinkClick r:id="rId8"/>
              </a:rPr>
              <a:t>http://www.uscis.gov/portal/site/uscis/menuitem.eb1d4c2a3e5b9ac89243c6a7543f6d1a/?vgnextoid=385d3e4d77d73210Vgn</a:t>
            </a:r>
          </a:p>
          <a:p>
            <a:pPr>
              <a:lnSpc>
                <a:spcPct val="95000"/>
              </a:lnSpc>
            </a:pPr>
            <a:r>
              <a:rPr lang="en-US" sz="1200">
                <a:latin typeface="Times New Roman" pitchFamily="16" charset="0"/>
              </a:rPr>
              <a:t>VCM100000082ca60aRCRD&amp;vgnextchannel=385d3e4d77d73210VgnVCM100000082ca60aRCRD</a:t>
            </a:r>
          </a:p>
        </p:txBody>
      </p:sp>
      <p:sp>
        <p:nvSpPr>
          <p:cNvPr id="34822" name="Text Box 6"/>
          <p:cNvSpPr txBox="1">
            <a:spLocks noChangeArrowheads="1"/>
          </p:cNvSpPr>
          <p:nvPr/>
        </p:nvSpPr>
        <p:spPr bwMode="auto">
          <a:xfrm>
            <a:off x="1063625" y="4733925"/>
            <a:ext cx="9158288"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56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9pPr>
          </a:lstStyle>
          <a:p>
            <a:pPr>
              <a:lnSpc>
                <a:spcPct val="95000"/>
              </a:lnSpc>
              <a:spcBef>
                <a:spcPts val="888"/>
              </a:spcBef>
              <a:spcAft>
                <a:spcPts val="888"/>
              </a:spcAft>
            </a:pPr>
            <a:r>
              <a:rPr lang="en-US" sz="1200">
                <a:latin typeface="Times New Roman" pitchFamily="16" charset="0"/>
                <a:cs typeface="Arial Unicode MS" charset="0"/>
              </a:rPr>
              <a:t>“Somalia: Country Profiles,” Global Health Observatory, </a:t>
            </a:r>
            <a:r>
              <a:rPr lang="en-US" sz="1200" i="1">
                <a:latin typeface="Times New Roman" pitchFamily="16" charset="0"/>
                <a:cs typeface="Arial Unicode MS" charset="0"/>
              </a:rPr>
              <a:t>World Health Organization</a:t>
            </a:r>
            <a:r>
              <a:rPr lang="en-US" sz="1200">
                <a:latin typeface="Times New Roman" pitchFamily="16" charset="0"/>
                <a:cs typeface="Arial Unicode MS" charset="0"/>
              </a:rPr>
              <a:t>, Web 15 Nov. 2010, http://www.who.int/gho/countries/som/country_profiles/en/</a:t>
            </a:r>
          </a:p>
          <a:p>
            <a:pPr>
              <a:lnSpc>
                <a:spcPct val="95000"/>
              </a:lnSpc>
              <a:spcBef>
                <a:spcPts val="888"/>
              </a:spcBef>
              <a:spcAft>
                <a:spcPts val="888"/>
              </a:spcAft>
            </a:pPr>
            <a:r>
              <a:rPr lang="en-US" sz="1200">
                <a:latin typeface="Times New Roman" pitchFamily="16" charset="0"/>
                <a:cs typeface="Arial Unicode MS" charset="0"/>
              </a:rPr>
              <a:t>Fact Sheet: U.S. Asylum and Refugee Program, </a:t>
            </a:r>
            <a:r>
              <a:rPr lang="en-US" sz="1200" i="1">
                <a:latin typeface="Times New Roman" pitchFamily="16" charset="0"/>
                <a:cs typeface="Arial Unicode MS" charset="0"/>
              </a:rPr>
              <a:t>American Immigration Law Center</a:t>
            </a:r>
            <a:r>
              <a:rPr lang="en-US" sz="1200">
                <a:latin typeface="Times New Roman" pitchFamily="16" charset="0"/>
                <a:cs typeface="Arial Unicode MS" charset="0"/>
              </a:rPr>
              <a:t>, Web 17 Nov 2010, http://www.ailc.com/publicaffairs/factsheets/asylum.htm</a:t>
            </a:r>
          </a:p>
        </p:txBody>
      </p:sp>
      <p:sp>
        <p:nvSpPr>
          <p:cNvPr id="34823" name="Text Box 7"/>
          <p:cNvSpPr txBox="1">
            <a:spLocks noChangeArrowheads="1"/>
          </p:cNvSpPr>
          <p:nvPr/>
        </p:nvSpPr>
        <p:spPr bwMode="auto">
          <a:xfrm>
            <a:off x="995363" y="5661025"/>
            <a:ext cx="80660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56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a:lnSpc>
                <a:spcPct val="95000"/>
              </a:lnSpc>
            </a:pPr>
            <a:r>
              <a:rPr lang="en-US" sz="1200">
                <a:latin typeface="Times New Roman" pitchFamily="16" charset="0"/>
              </a:rPr>
              <a:t>Immigrant &amp; Refugee Health, </a:t>
            </a:r>
            <a:r>
              <a:rPr lang="en-US" sz="1200" i="1">
                <a:latin typeface="Times New Roman" pitchFamily="16" charset="0"/>
              </a:rPr>
              <a:t>Centers for Disease Control and Prevention</a:t>
            </a:r>
            <a:r>
              <a:rPr lang="en-US" sz="1200">
                <a:latin typeface="Times New Roman" pitchFamily="16" charset="0"/>
              </a:rPr>
              <a:t>, Web 16 Nov. 2010, http://www.cdc.gov/immigrantrefugeehealth</a:t>
            </a:r>
            <a:r>
              <a:rPr lang="en-US"/>
              <a:t>/</a:t>
            </a:r>
          </a:p>
        </p:txBody>
      </p:sp>
      <p:sp>
        <p:nvSpPr>
          <p:cNvPr id="34824" name="Text Box 8"/>
          <p:cNvSpPr txBox="1">
            <a:spLocks noChangeArrowheads="1"/>
          </p:cNvSpPr>
          <p:nvPr/>
        </p:nvSpPr>
        <p:spPr bwMode="auto">
          <a:xfrm>
            <a:off x="1001713" y="6246813"/>
            <a:ext cx="495935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560" rIns="90000" bIns="45000"/>
          <a:lstStyle>
            <a:lvl1pPr>
              <a:tabLst>
                <a:tab pos="723900" algn="l"/>
                <a:tab pos="1447800" algn="l"/>
                <a:tab pos="2171700" algn="l"/>
                <a:tab pos="2895600" algn="l"/>
                <a:tab pos="3619500" algn="l"/>
                <a:tab pos="43434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9pPr>
          </a:lstStyle>
          <a:p>
            <a:pPr>
              <a:lnSpc>
                <a:spcPct val="95000"/>
              </a:lnSpc>
            </a:pPr>
            <a:r>
              <a:rPr lang="en-US" sz="1200">
                <a:latin typeface="Times New Roman" pitchFamily="16" charset="0"/>
              </a:rPr>
              <a:t>Enami, Faton, R.N., Interview, Weld County Department of Health, Nov. 2010</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987254" y="914400"/>
            <a:ext cx="7151688" cy="164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SimSun" charset="-122"/>
              </a:defRPr>
            </a:lvl9pPr>
          </a:lstStyle>
          <a:p>
            <a:pPr>
              <a:lnSpc>
                <a:spcPct val="102000"/>
              </a:lnSpc>
            </a:pPr>
            <a:r>
              <a:rPr lang="en-US" sz="1200" dirty="0" smtClean="0">
                <a:latin typeface="Times New Roman" pitchFamily="16" charset="0"/>
                <a:cs typeface="Calibri" pitchFamily="32" charset="0"/>
              </a:rPr>
              <a:t>Somali </a:t>
            </a:r>
            <a:r>
              <a:rPr lang="en-US" sz="1200" dirty="0">
                <a:latin typeface="Times New Roman" pitchFamily="16" charset="0"/>
                <a:cs typeface="Calibri" pitchFamily="32" charset="0"/>
              </a:rPr>
              <a:t>Culture Profile, </a:t>
            </a:r>
            <a:r>
              <a:rPr lang="en-US" sz="1200" i="1" dirty="0" err="1">
                <a:latin typeface="Times New Roman" pitchFamily="16" charset="0"/>
                <a:cs typeface="Calibri" pitchFamily="32" charset="0"/>
              </a:rPr>
              <a:t>EthnoMed</a:t>
            </a:r>
            <a:r>
              <a:rPr lang="en-US" sz="1200" i="1" dirty="0">
                <a:latin typeface="Times New Roman" pitchFamily="16" charset="0"/>
                <a:cs typeface="Calibri" pitchFamily="32" charset="0"/>
              </a:rPr>
              <a:t>, </a:t>
            </a:r>
            <a:r>
              <a:rPr lang="en-US" sz="1200" dirty="0">
                <a:latin typeface="Times New Roman" pitchFamily="16" charset="0"/>
                <a:cs typeface="Calibri" pitchFamily="32" charset="0"/>
              </a:rPr>
              <a:t>Web 18 Nov. 2010,</a:t>
            </a:r>
            <a:r>
              <a:rPr lang="en-US" sz="1200" dirty="0">
                <a:solidFill>
                  <a:schemeClr val="tx1"/>
                </a:solidFill>
                <a:latin typeface="Times New Roman" pitchFamily="16" charset="0"/>
                <a:cs typeface="Calibri" pitchFamily="32" charset="0"/>
              </a:rPr>
              <a:t> </a:t>
            </a:r>
            <a:r>
              <a:rPr lang="en-US" sz="1200" dirty="0">
                <a:solidFill>
                  <a:schemeClr val="tx1"/>
                </a:solidFill>
                <a:latin typeface="Times New Roman" pitchFamily="16" charset="0"/>
                <a:cs typeface="Calibri" pitchFamily="32" charset="0"/>
                <a:hlinkClick r:id="rId3"/>
              </a:rPr>
              <a:t>http://ethnomed.org/culture/somali/somali-cultural-profile</a:t>
            </a:r>
          </a:p>
          <a:p>
            <a:pPr>
              <a:lnSpc>
                <a:spcPct val="95000"/>
              </a:lnSpc>
            </a:pPr>
            <a:endParaRPr lang="en-US" sz="1200" i="1" dirty="0">
              <a:latin typeface="Times New Roman" pitchFamily="16" charset="0"/>
              <a:cs typeface="Calibri" pitchFamily="32" charset="0"/>
            </a:endParaRPr>
          </a:p>
          <a:p>
            <a:pPr>
              <a:lnSpc>
                <a:spcPct val="95000"/>
              </a:lnSpc>
            </a:pPr>
            <a:r>
              <a:rPr lang="en-US" sz="1200" dirty="0" err="1">
                <a:latin typeface="Times New Roman" pitchFamily="16" charset="0"/>
                <a:cs typeface="Calibri" pitchFamily="32" charset="0"/>
              </a:rPr>
              <a:t>Karusha</a:t>
            </a:r>
            <a:r>
              <a:rPr lang="en-US" sz="1200" dirty="0">
                <a:latin typeface="Times New Roman" pitchFamily="16" charset="0"/>
                <a:cs typeface="Calibri" pitchFamily="32" charset="0"/>
              </a:rPr>
              <a:t>, M.A., Interview, Sunrise Community Health Clinic, 12 Nov, 2010</a:t>
            </a:r>
          </a:p>
          <a:p>
            <a:pPr>
              <a:lnSpc>
                <a:spcPct val="95000"/>
              </a:lnSpc>
            </a:pPr>
            <a:endParaRPr lang="en-US" sz="1200" dirty="0">
              <a:latin typeface="Times New Roman" pitchFamily="16" charset="0"/>
              <a:cs typeface="Calibri" pitchFamily="32" charset="0"/>
            </a:endParaRPr>
          </a:p>
          <a:p>
            <a:pPr>
              <a:lnSpc>
                <a:spcPct val="95000"/>
              </a:lnSpc>
            </a:pPr>
            <a:r>
              <a:rPr lang="en-US" sz="1200" dirty="0" err="1">
                <a:latin typeface="Times New Roman" pitchFamily="16" charset="0"/>
                <a:cs typeface="Calibri" pitchFamily="32" charset="0"/>
              </a:rPr>
              <a:t>Fozia</a:t>
            </a:r>
            <a:r>
              <a:rPr lang="en-US" sz="1200" dirty="0">
                <a:latin typeface="Times New Roman" pitchFamily="16" charset="0"/>
                <a:cs typeface="Calibri" pitchFamily="32" charset="0"/>
              </a:rPr>
              <a:t> </a:t>
            </a:r>
            <a:r>
              <a:rPr lang="en-US" sz="1200" dirty="0" err="1">
                <a:latin typeface="Times New Roman" pitchFamily="16" charset="0"/>
                <a:cs typeface="Calibri" pitchFamily="32" charset="0"/>
              </a:rPr>
              <a:t>Abrar</a:t>
            </a:r>
            <a:r>
              <a:rPr lang="en-US" sz="1200" dirty="0">
                <a:latin typeface="Times New Roman" pitchFamily="16" charset="0"/>
                <a:cs typeface="Calibri" pitchFamily="32" charset="0"/>
              </a:rPr>
              <a:t> M.D. MPH; “Bridging the Gap New American Culture and American Health Care </a:t>
            </a:r>
            <a:r>
              <a:rPr lang="en-US" sz="1200" dirty="0" err="1">
                <a:latin typeface="Times New Roman" pitchFamily="16" charset="0"/>
                <a:cs typeface="Calibri" pitchFamily="32" charset="0"/>
              </a:rPr>
              <a:t>Experiance</a:t>
            </a:r>
            <a:r>
              <a:rPr lang="en-US" sz="1200" dirty="0">
                <a:latin typeface="Times New Roman" pitchFamily="16" charset="0"/>
                <a:cs typeface="Calibri" pitchFamily="32" charset="0"/>
              </a:rPr>
              <a:t>”</a:t>
            </a:r>
          </a:p>
          <a:p>
            <a:pPr>
              <a:lnSpc>
                <a:spcPct val="95000"/>
              </a:lnSpc>
            </a:pPr>
            <a:endParaRPr lang="en-US" sz="1200" i="1" dirty="0">
              <a:latin typeface="Times New Roman" pitchFamily="16" charset="0"/>
              <a:cs typeface="Calibri" pitchFamily="32" charset="0"/>
            </a:endParaRPr>
          </a:p>
          <a:p>
            <a:pPr>
              <a:lnSpc>
                <a:spcPct val="95000"/>
              </a:lnSpc>
            </a:pPr>
            <a:endParaRPr lang="en-US" sz="1200" i="1" dirty="0">
              <a:latin typeface="Times New Roman" pitchFamily="16" charset="0"/>
              <a:cs typeface="Calibri" pitchFamily="32" charset="0"/>
            </a:endParaRPr>
          </a:p>
        </p:txBody>
      </p:sp>
      <p:sp>
        <p:nvSpPr>
          <p:cNvPr id="35842" name="Text Box 2"/>
          <p:cNvSpPr txBox="1">
            <a:spLocks noChangeArrowheads="1"/>
          </p:cNvSpPr>
          <p:nvPr/>
        </p:nvSpPr>
        <p:spPr bwMode="auto">
          <a:xfrm>
            <a:off x="914400" y="2057400"/>
            <a:ext cx="7788275"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56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pPr>
              <a:lnSpc>
                <a:spcPct val="95000"/>
              </a:lnSpc>
            </a:pPr>
            <a:r>
              <a:rPr lang="en-US" sz="1200">
                <a:latin typeface="Times New Roman" pitchFamily="16" charset="0"/>
                <a:cs typeface="Calibri" pitchFamily="32" charset="0"/>
              </a:rPr>
              <a:t>Fozia Abrar M.D. MPH, Bridging the Gap New American Culture and American Health Care Experiance, Regions Hospital, </a:t>
            </a:r>
          </a:p>
          <a:p>
            <a:pPr>
              <a:lnSpc>
                <a:spcPct val="95000"/>
              </a:lnSpc>
            </a:pPr>
            <a:r>
              <a:rPr lang="en-US" sz="1200">
                <a:latin typeface="Times New Roman" pitchFamily="16" charset="0"/>
                <a:cs typeface="Calibri" pitchFamily="32" charset="0"/>
              </a:rPr>
              <a:t>Web 219 Nov. 2010, </a:t>
            </a:r>
            <a:r>
              <a:rPr lang="en-US" sz="1200">
                <a:latin typeface="Times New Roman" pitchFamily="16" charset="0"/>
                <a:cs typeface="Calibri" pitchFamily="32" charset="0"/>
                <a:hlinkClick r:id="rId4"/>
              </a:rPr>
              <a:t>www.wfpha.org/2009_Turkey/Website%20postings/Monday%20S</a:t>
            </a:r>
            <a:r>
              <a:rPr lang="en-US" sz="1200">
                <a:latin typeface="Times New Roman" pitchFamily="16" charset="0"/>
                <a:cs typeface="Calibri" pitchFamily="32" charset="0"/>
              </a:rPr>
              <a:t>...</a:t>
            </a:r>
          </a:p>
          <a:p>
            <a:pPr>
              <a:lnSpc>
                <a:spcPct val="95000"/>
              </a:lnSpc>
            </a:pPr>
            <a:endParaRPr lang="en-US" sz="1200">
              <a:latin typeface="Times New Roman" pitchFamily="16" charset="0"/>
              <a:cs typeface="Calibri" pitchFamily="32" charset="0"/>
            </a:endParaRPr>
          </a:p>
          <a:p>
            <a:pPr hangingPunct="1">
              <a:lnSpc>
                <a:spcPct val="95000"/>
              </a:lnSpc>
              <a:spcBef>
                <a:spcPts val="488"/>
              </a:spcBef>
              <a:spcAft>
                <a:spcPts val="1425"/>
              </a:spcAft>
            </a:pPr>
            <a:endParaRPr lang="en-US" sz="1200">
              <a:latin typeface="Times New Roman" pitchFamily="16" charset="0"/>
              <a:cs typeface="Calibri" pitchFamily="32" charset="0"/>
            </a:endParaRPr>
          </a:p>
          <a:p>
            <a:pPr hangingPunct="1">
              <a:lnSpc>
                <a:spcPct val="95000"/>
              </a:lnSpc>
              <a:spcBef>
                <a:spcPts val="488"/>
              </a:spcBef>
              <a:spcAft>
                <a:spcPts val="1425"/>
              </a:spcAft>
            </a:pPr>
            <a:endParaRPr lang="en-US" sz="1200">
              <a:latin typeface="Times New Roman" pitchFamily="16" charset="0"/>
            </a:endParaRPr>
          </a:p>
        </p:txBody>
      </p:sp>
      <p:sp>
        <p:nvSpPr>
          <p:cNvPr id="35843" name="Text Box 3"/>
          <p:cNvSpPr txBox="1">
            <a:spLocks noChangeArrowheads="1"/>
          </p:cNvSpPr>
          <p:nvPr/>
        </p:nvSpPr>
        <p:spPr bwMode="auto">
          <a:xfrm>
            <a:off x="928688" y="2714625"/>
            <a:ext cx="8229600" cy="174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56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hangingPunct="1">
              <a:lnSpc>
                <a:spcPct val="95000"/>
              </a:lnSpc>
              <a:spcBef>
                <a:spcPts val="488"/>
              </a:spcBef>
              <a:spcAft>
                <a:spcPts val="1425"/>
              </a:spcAft>
            </a:pPr>
            <a:r>
              <a:rPr lang="en-US" sz="1200">
                <a:latin typeface="Times New Roman" pitchFamily="16" charset="0"/>
              </a:rPr>
              <a:t>Halligan, Phil. Caring for patients of Islamic denomination: critical care nurses’ experience in Saudi Arabia.</a:t>
            </a:r>
            <a:r>
              <a:rPr lang="en-US" sz="1200" i="1">
                <a:latin typeface="Times New Roman" pitchFamily="16" charset="0"/>
              </a:rPr>
              <a:t> Journal of Clinical Nursing</a:t>
            </a:r>
            <a:r>
              <a:rPr lang="en-US" sz="1200">
                <a:latin typeface="Times New Roman" pitchFamily="16" charset="0"/>
              </a:rPr>
              <a:t>. July 2005. 15, 1565-1573</a:t>
            </a:r>
          </a:p>
          <a:p>
            <a:pPr hangingPunct="1">
              <a:lnSpc>
                <a:spcPct val="95000"/>
              </a:lnSpc>
              <a:spcBef>
                <a:spcPts val="488"/>
              </a:spcBef>
              <a:spcAft>
                <a:spcPts val="1425"/>
              </a:spcAft>
            </a:pPr>
            <a:r>
              <a:rPr lang="en-US" sz="1200">
                <a:latin typeface="Times New Roman" pitchFamily="16" charset="0"/>
              </a:rPr>
              <a:t>Ott, Barbara B. &amp; Al-Khadhuri, Jamal. Preventing Ethical Dilemmas: Understanding Islamic Health Care Practices. </a:t>
            </a:r>
            <a:r>
              <a:rPr lang="en-US" sz="1200" i="1">
                <a:latin typeface="Times New Roman" pitchFamily="16" charset="0"/>
              </a:rPr>
              <a:t>Pediatric Ethics, Issues, &amp; Commentary</a:t>
            </a:r>
            <a:r>
              <a:rPr lang="en-US" sz="1200">
                <a:latin typeface="Times New Roman" pitchFamily="16" charset="0"/>
              </a:rPr>
              <a:t>. May-June 2003. Vol. 29/N0.3 </a:t>
            </a:r>
          </a:p>
          <a:p>
            <a:pPr hangingPunct="1">
              <a:lnSpc>
                <a:spcPct val="95000"/>
              </a:lnSpc>
              <a:spcBef>
                <a:spcPts val="488"/>
              </a:spcBef>
              <a:spcAft>
                <a:spcPts val="1425"/>
              </a:spcAft>
            </a:pPr>
            <a:r>
              <a:rPr lang="en-US" sz="1200">
                <a:latin typeface="Times New Roman" pitchFamily="16" charset="0"/>
              </a:rPr>
              <a:t>Rassool, G. Hussein. The crescent and Islam: healing, nursing and the spiritual dimension. Some considerations toward an understanding of the Islamic perspectives on caring.</a:t>
            </a:r>
            <a:r>
              <a:rPr lang="en-US" sz="1200" i="1">
                <a:latin typeface="Times New Roman" pitchFamily="16" charset="0"/>
              </a:rPr>
              <a:t> Journal of Advanced Nursing</a:t>
            </a:r>
            <a:r>
              <a:rPr lang="en-US" sz="1200">
                <a:latin typeface="Times New Roman" pitchFamily="16" charset="0"/>
              </a:rPr>
              <a:t>.  July 2000. 32(6), 1476-1484</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noChangeArrowheads="1"/>
          </p:cNvSpPr>
          <p:nvPr/>
        </p:nvSpPr>
        <p:spPr bwMode="auto">
          <a:xfrm>
            <a:off x="696912" y="914399"/>
            <a:ext cx="8915400" cy="5532437"/>
          </a:xfrm>
          <a:prstGeom prst="roundRect">
            <a:avLst>
              <a:gd name="adj" fmla="val 28"/>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11266" name="Text Box 2"/>
          <p:cNvSpPr txBox="1">
            <a:spLocks noChangeArrowheads="1"/>
          </p:cNvSpPr>
          <p:nvPr/>
        </p:nvSpPr>
        <p:spPr bwMode="auto">
          <a:xfrm>
            <a:off x="1443038" y="2414588"/>
            <a:ext cx="5380037" cy="298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pPr>
              <a:lnSpc>
                <a:spcPct val="118000"/>
              </a:lnSpc>
              <a:buSzPct val="64000"/>
            </a:pPr>
            <a:r>
              <a:rPr lang="en-US" b="1" dirty="0">
                <a:solidFill>
                  <a:srgbClr val="FFFFFF"/>
                </a:solidFill>
                <a:latin typeface="Arial Black" pitchFamily="32" charset="0"/>
              </a:rPr>
              <a:t>   Somali people </a:t>
            </a:r>
            <a:r>
              <a:rPr lang="en-US" b="1" dirty="0" smtClean="0">
                <a:solidFill>
                  <a:srgbClr val="FFFFFF"/>
                </a:solidFill>
                <a:latin typeface="Arial Black" pitchFamily="32" charset="0"/>
              </a:rPr>
              <a:t>are divided </a:t>
            </a:r>
            <a:r>
              <a:rPr lang="en-US" b="1" dirty="0">
                <a:solidFill>
                  <a:srgbClr val="FFFFFF"/>
                </a:solidFill>
                <a:latin typeface="Arial Black" pitchFamily="32" charset="0"/>
              </a:rPr>
              <a:t>into clans</a:t>
            </a:r>
          </a:p>
          <a:p>
            <a:pPr>
              <a:lnSpc>
                <a:spcPct val="118000"/>
              </a:lnSpc>
              <a:buSzPct val="64000"/>
            </a:pPr>
            <a:endParaRPr lang="en-US" b="1" dirty="0">
              <a:solidFill>
                <a:srgbClr val="FFFFFF"/>
              </a:solidFill>
              <a:latin typeface="Arial Black" pitchFamily="32" charset="0"/>
            </a:endParaRPr>
          </a:p>
          <a:p>
            <a:pPr>
              <a:lnSpc>
                <a:spcPct val="118000"/>
              </a:lnSpc>
              <a:buSzPct val="64000"/>
            </a:pPr>
            <a:r>
              <a:rPr lang="en-US" b="1" dirty="0">
                <a:solidFill>
                  <a:srgbClr val="FFFFFF"/>
                </a:solidFill>
                <a:latin typeface="Arial Black" pitchFamily="32" charset="0"/>
              </a:rPr>
              <a:t>   Clans play an important role in politics</a:t>
            </a:r>
          </a:p>
          <a:p>
            <a:pPr>
              <a:lnSpc>
                <a:spcPct val="118000"/>
              </a:lnSpc>
              <a:buSzPct val="64000"/>
            </a:pPr>
            <a:r>
              <a:rPr lang="en-US" b="1" dirty="0">
                <a:solidFill>
                  <a:srgbClr val="FFFFFF"/>
                </a:solidFill>
                <a:latin typeface="Arial Black" pitchFamily="32" charset="0"/>
              </a:rPr>
              <a:t>   and </a:t>
            </a:r>
            <a:r>
              <a:rPr lang="en-US" b="1" dirty="0" smtClean="0">
                <a:solidFill>
                  <a:srgbClr val="FFFFFF"/>
                </a:solidFill>
                <a:latin typeface="Arial Black" pitchFamily="32" charset="0"/>
              </a:rPr>
              <a:t>culture; families are </a:t>
            </a:r>
            <a:r>
              <a:rPr lang="en-US" b="1" dirty="0">
                <a:solidFill>
                  <a:srgbClr val="FFFFFF"/>
                </a:solidFill>
                <a:latin typeface="Arial Black" pitchFamily="32" charset="0"/>
              </a:rPr>
              <a:t>Patrilineal</a:t>
            </a:r>
          </a:p>
          <a:p>
            <a:pPr>
              <a:lnSpc>
                <a:spcPct val="118000"/>
              </a:lnSpc>
              <a:buSzPct val="64000"/>
            </a:pPr>
            <a:endParaRPr lang="en-US" b="1" dirty="0">
              <a:solidFill>
                <a:srgbClr val="FFFFFF"/>
              </a:solidFill>
              <a:latin typeface="Arial Black" pitchFamily="32" charset="0"/>
            </a:endParaRPr>
          </a:p>
          <a:p>
            <a:pPr>
              <a:lnSpc>
                <a:spcPct val="118000"/>
              </a:lnSpc>
              <a:buSzPct val="64000"/>
            </a:pPr>
            <a:r>
              <a:rPr lang="en-US" b="1" dirty="0">
                <a:solidFill>
                  <a:srgbClr val="FFFFFF"/>
                </a:solidFill>
                <a:latin typeface="Arial Black" pitchFamily="32" charset="0"/>
              </a:rPr>
              <a:t>   Marriages play an important role</a:t>
            </a:r>
          </a:p>
          <a:p>
            <a:pPr>
              <a:lnSpc>
                <a:spcPct val="118000"/>
              </a:lnSpc>
              <a:buSzPct val="64000"/>
            </a:pPr>
            <a:r>
              <a:rPr lang="en-US" b="1" dirty="0">
                <a:solidFill>
                  <a:srgbClr val="FFFFFF"/>
                </a:solidFill>
                <a:latin typeface="Arial Black" pitchFamily="32" charset="0"/>
              </a:rPr>
              <a:t>   in clan alliances</a:t>
            </a:r>
          </a:p>
          <a:p>
            <a:pPr>
              <a:lnSpc>
                <a:spcPct val="118000"/>
              </a:lnSpc>
              <a:buSzPct val="64000"/>
            </a:pPr>
            <a:endParaRPr lang="en-US" b="1" dirty="0">
              <a:solidFill>
                <a:srgbClr val="FFFFFF"/>
              </a:solidFill>
              <a:latin typeface="Arial Black" pitchFamily="32" charset="0"/>
            </a:endParaRPr>
          </a:p>
          <a:p>
            <a:pPr>
              <a:lnSpc>
                <a:spcPct val="118000"/>
              </a:lnSpc>
              <a:buSzPct val="64000"/>
            </a:pPr>
            <a:r>
              <a:rPr lang="en-US" b="1" dirty="0">
                <a:solidFill>
                  <a:srgbClr val="FFFFFF"/>
                </a:solidFill>
                <a:latin typeface="Arial Black" pitchFamily="32" charset="0"/>
              </a:rPr>
              <a:t>  </a:t>
            </a:r>
            <a:r>
              <a:rPr lang="en-US" b="1" i="1" dirty="0">
                <a:solidFill>
                  <a:srgbClr val="FFFFFF"/>
                </a:solidFill>
                <a:latin typeface="Arial Black" pitchFamily="32" charset="0"/>
              </a:rPr>
              <a:t> “</a:t>
            </a:r>
            <a:r>
              <a:rPr lang="en-US" b="1" i="1" dirty="0" err="1">
                <a:solidFill>
                  <a:srgbClr val="FFFFFF"/>
                </a:solidFill>
                <a:latin typeface="Arial Black" pitchFamily="32" charset="0"/>
              </a:rPr>
              <a:t>Tol</a:t>
            </a:r>
            <a:r>
              <a:rPr lang="en-US" b="1" i="1" dirty="0">
                <a:solidFill>
                  <a:srgbClr val="FFFFFF"/>
                </a:solidFill>
                <a:latin typeface="Arial Black" pitchFamily="32" charset="0"/>
              </a:rPr>
              <a:t> </a:t>
            </a:r>
            <a:r>
              <a:rPr lang="en-US" b="1" i="1" dirty="0" err="1">
                <a:solidFill>
                  <a:srgbClr val="FFFFFF"/>
                </a:solidFill>
                <a:latin typeface="Arial Black" pitchFamily="32" charset="0"/>
              </a:rPr>
              <a:t>maa</a:t>
            </a:r>
            <a:r>
              <a:rPr lang="en-US" b="1" i="1" dirty="0">
                <a:solidFill>
                  <a:srgbClr val="FFFFFF"/>
                </a:solidFill>
                <a:latin typeface="Arial Black" pitchFamily="32" charset="0"/>
              </a:rPr>
              <a:t> </a:t>
            </a:r>
            <a:r>
              <a:rPr lang="en-US" b="1" i="1" dirty="0" err="1">
                <a:solidFill>
                  <a:srgbClr val="FFFFFF"/>
                </a:solidFill>
                <a:latin typeface="Arial Black" pitchFamily="32" charset="0"/>
              </a:rPr>
              <a:t>tahay</a:t>
            </a:r>
            <a:r>
              <a:rPr lang="en-US" b="1" i="1" dirty="0">
                <a:solidFill>
                  <a:srgbClr val="FFFFFF"/>
                </a:solidFill>
                <a:latin typeface="Arial Black" pitchFamily="32" charset="0"/>
              </a:rPr>
              <a:t>”</a:t>
            </a:r>
          </a:p>
        </p:txBody>
      </p:sp>
      <p:sp>
        <p:nvSpPr>
          <p:cNvPr id="11267" name="Text Box 3"/>
          <p:cNvSpPr txBox="1">
            <a:spLocks noChangeArrowheads="1"/>
          </p:cNvSpPr>
          <p:nvPr/>
        </p:nvSpPr>
        <p:spPr bwMode="auto">
          <a:xfrm>
            <a:off x="2287910" y="6646985"/>
            <a:ext cx="5506329"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gn="ctr"/>
            <a:r>
              <a:rPr lang="en-US" sz="1200" b="1" dirty="0" smtClean="0"/>
              <a:t>Source: culturalorientation.net  2010</a:t>
            </a:r>
            <a:endParaRPr lang="en-US" sz="1200" b="1" dirty="0"/>
          </a:p>
        </p:txBody>
      </p:sp>
      <p:sp>
        <p:nvSpPr>
          <p:cNvPr id="11268" name="Text Box 4"/>
          <p:cNvSpPr txBox="1">
            <a:spLocks noChangeArrowheads="1"/>
          </p:cNvSpPr>
          <p:nvPr/>
        </p:nvSpPr>
        <p:spPr bwMode="auto">
          <a:xfrm>
            <a:off x="3286125" y="939800"/>
            <a:ext cx="5273675"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pPr>
              <a:lnSpc>
                <a:spcPct val="102000"/>
              </a:lnSpc>
            </a:pPr>
            <a:r>
              <a:rPr lang="en-US" sz="6000">
                <a:solidFill>
                  <a:srgbClr val="FFFFFF"/>
                </a:solidFill>
                <a:latin typeface="Impact" pitchFamily="32" charset="0"/>
              </a:rPr>
              <a:t>CLANS &amp; KINSHIP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653" y="3543300"/>
            <a:ext cx="2792184" cy="2057399"/>
          </a:xfrm>
          <a:prstGeom prst="rect">
            <a:avLst/>
          </a:prstGeom>
        </p:spPr>
      </p:pic>
      <p:sp>
        <p:nvSpPr>
          <p:cNvPr id="3" name="TextBox 2"/>
          <p:cNvSpPr txBox="1"/>
          <p:nvPr/>
        </p:nvSpPr>
        <p:spPr>
          <a:xfrm>
            <a:off x="7712837" y="6841210"/>
            <a:ext cx="3429000" cy="435760"/>
          </a:xfrm>
          <a:prstGeom prst="rect">
            <a:avLst/>
          </a:prstGeom>
          <a:noFill/>
        </p:spPr>
        <p:txBody>
          <a:bodyPr wrap="square" rtlCol="0">
            <a:spAutoFit/>
          </a:bodyPr>
          <a:lstStyle/>
          <a:p>
            <a:endParaRPr lang="en-US" sz="1200" b="1" i="1" u="sng" dirty="0" smtClean="0">
              <a:latin typeface="Times New Roman" pitchFamily="18" charset="0"/>
              <a:cs typeface="Times New Roman" pitchFamily="18" charset="0"/>
              <a:hlinkClick r:id="rId4"/>
            </a:endParaRPr>
          </a:p>
          <a:p>
            <a:r>
              <a:rPr lang="en-US" sz="1200" b="1" i="1" dirty="0" smtClean="0">
                <a:latin typeface="Times New Roman" pitchFamily="18" charset="0"/>
                <a:cs typeface="Times New Roman" pitchFamily="18" charset="0"/>
              </a:rPr>
              <a:t>Photo: Digital </a:t>
            </a:r>
            <a:r>
              <a:rPr lang="en-US" sz="1200" b="1" i="1" dirty="0" err="1" smtClean="0">
                <a:latin typeface="Times New Roman" pitchFamily="18" charset="0"/>
                <a:cs typeface="Times New Roman" pitchFamily="18" charset="0"/>
              </a:rPr>
              <a:t>Astro</a:t>
            </a:r>
            <a:r>
              <a:rPr lang="en-US" sz="1200" b="1" i="1" dirty="0" smtClean="0">
                <a:latin typeface="Times New Roman" pitchFamily="18" charset="0"/>
                <a:cs typeface="Times New Roman" pitchFamily="18" charset="0"/>
              </a:rPr>
              <a:t> 2010</a:t>
            </a:r>
            <a:endParaRPr lang="en-US" sz="1200" b="1" i="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167313" y="914400"/>
            <a:ext cx="3101975"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pPr>
              <a:lnSpc>
                <a:spcPct val="102000"/>
              </a:lnSpc>
            </a:pPr>
            <a:r>
              <a:rPr lang="en-US" sz="8000" dirty="0">
                <a:solidFill>
                  <a:schemeClr val="tx1"/>
                </a:solidFill>
                <a:effectLst>
                  <a:outerShdw blurRad="38100" dist="38100" dir="2700000" algn="tl">
                    <a:srgbClr val="000000">
                      <a:alpha val="43137"/>
                    </a:srgbClr>
                  </a:outerShdw>
                </a:effectLst>
                <a:latin typeface="Impact" pitchFamily="32" charset="0"/>
              </a:rPr>
              <a:t>Clothing</a:t>
            </a:r>
          </a:p>
        </p:txBody>
      </p:sp>
      <p:pic>
        <p:nvPicPr>
          <p:cNvPr id="12292" name="Picture 4"/>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773112" y="635001"/>
            <a:ext cx="3581400" cy="3282950"/>
          </a:xfrm>
          <a:prstGeom prst="rect">
            <a:avLst/>
          </a:prstGeom>
          <a:noFill/>
          <a:ln>
            <a:noFill/>
          </a:ln>
          <a:effectLst>
            <a:innerShdw blurRad="63500" dist="50800" dir="18900000">
              <a:prstClr val="black">
                <a:alpha val="50000"/>
              </a:prstClr>
            </a:innerShdw>
          </a:effectLst>
          <a:scene3d>
            <a:camera prst="isometricOffAxis2Left"/>
            <a:lightRig rig="threePt" dir="t"/>
          </a:scene3d>
          <a:extLst>
            <a:ext uri="{909E8E84-426E-40DD-AFC4-6F175D3DCCD1}">
              <a14:hiddenFill xmlns:a14="http://schemas.microsoft.com/office/drawing/2010/main">
                <a:blipFill dpi="0" rotWithShape="0">
                  <a:blip>
                    <a:lum contrast="400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2293" name="Picture 5"/>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001711" y="4004114"/>
            <a:ext cx="4165601" cy="2610639"/>
          </a:xfrm>
          <a:prstGeom prst="rect">
            <a:avLst/>
          </a:prstGeom>
          <a:noFill/>
          <a:ln>
            <a:noFill/>
          </a:ln>
          <a:effectLst>
            <a:innerShdw blurRad="63500" dist="50800" dir="13500000">
              <a:prstClr val="black">
                <a:alpha val="50000"/>
              </a:prstClr>
            </a:innerShdw>
          </a:effectLst>
          <a:scene3d>
            <a:camera prst="perspectiveHeroicExtremeRightFacing"/>
            <a:lightRig rig="threePt" dir="t"/>
          </a:scene3d>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2291" name="Text Box 3"/>
          <p:cNvSpPr txBox="1">
            <a:spLocks noChangeArrowheads="1"/>
          </p:cNvSpPr>
          <p:nvPr/>
        </p:nvSpPr>
        <p:spPr bwMode="auto">
          <a:xfrm>
            <a:off x="5123375" y="2179637"/>
            <a:ext cx="3879337" cy="4953000"/>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nSpc>
                <a:spcPct val="118000"/>
              </a:lnSpc>
              <a:buSzPct val="48000"/>
              <a:buFont typeface="Times New Roman" pitchFamily="16" charset="0"/>
              <a:buBlip>
                <a:blip r:embed="rId5"/>
              </a:buBlip>
            </a:pPr>
            <a:r>
              <a:rPr lang="en-US" sz="2400" dirty="0">
                <a:solidFill>
                  <a:srgbClr val="FFFFFF"/>
                </a:solidFill>
                <a:latin typeface="Arial Black" pitchFamily="32" charset="0"/>
              </a:rPr>
              <a:t>  Men wear </a:t>
            </a:r>
            <a:r>
              <a:rPr lang="en-US" sz="2400" dirty="0" err="1">
                <a:solidFill>
                  <a:srgbClr val="FFFFFF"/>
                </a:solidFill>
                <a:latin typeface="Arial Black" pitchFamily="32" charset="0"/>
              </a:rPr>
              <a:t>macawis</a:t>
            </a:r>
            <a:r>
              <a:rPr lang="en-US" sz="2400" dirty="0">
                <a:solidFill>
                  <a:srgbClr val="FFFFFF"/>
                </a:solidFill>
                <a:latin typeface="Arial Black" pitchFamily="32" charset="0"/>
              </a:rPr>
              <a:t>, </a:t>
            </a:r>
          </a:p>
          <a:p>
            <a:pPr>
              <a:lnSpc>
                <a:spcPct val="118000"/>
              </a:lnSpc>
              <a:buSzPct val="48000"/>
            </a:pPr>
            <a:r>
              <a:rPr lang="en-US" sz="2400" dirty="0">
                <a:solidFill>
                  <a:srgbClr val="FFFFFF"/>
                </a:solidFill>
                <a:latin typeface="Arial Black" pitchFamily="32" charset="0"/>
              </a:rPr>
              <a:t>  turbans, and </a:t>
            </a:r>
            <a:r>
              <a:rPr lang="en-US" sz="2400" dirty="0" err="1">
                <a:solidFill>
                  <a:srgbClr val="FFFFFF"/>
                </a:solidFill>
                <a:latin typeface="Arial Black" pitchFamily="32" charset="0"/>
              </a:rPr>
              <a:t>jellibya</a:t>
            </a:r>
            <a:endParaRPr lang="en-US" sz="2400" dirty="0">
              <a:solidFill>
                <a:srgbClr val="FFFFFF"/>
              </a:solidFill>
              <a:latin typeface="Arial Black" pitchFamily="32" charset="0"/>
            </a:endParaRPr>
          </a:p>
          <a:p>
            <a:pPr>
              <a:lnSpc>
                <a:spcPct val="118000"/>
              </a:lnSpc>
              <a:buSzPct val="48000"/>
            </a:pPr>
            <a:r>
              <a:rPr lang="en-US" sz="2400" dirty="0">
                <a:solidFill>
                  <a:srgbClr val="FFFFFF"/>
                </a:solidFill>
                <a:latin typeface="Arial Black" pitchFamily="32" charset="0"/>
              </a:rPr>
              <a:t>  due to trade with </a:t>
            </a:r>
          </a:p>
          <a:p>
            <a:pPr>
              <a:lnSpc>
                <a:spcPct val="118000"/>
              </a:lnSpc>
              <a:buSzPct val="48000"/>
            </a:pPr>
            <a:r>
              <a:rPr lang="en-US" sz="2400" dirty="0">
                <a:solidFill>
                  <a:srgbClr val="FFFFFF"/>
                </a:solidFill>
                <a:latin typeface="Arial Black" pitchFamily="32" charset="0"/>
              </a:rPr>
              <a:t>  Arabians nations</a:t>
            </a:r>
          </a:p>
          <a:p>
            <a:pPr>
              <a:lnSpc>
                <a:spcPct val="118000"/>
              </a:lnSpc>
              <a:buSzPct val="48000"/>
            </a:pPr>
            <a:endParaRPr lang="en-US" sz="2400" dirty="0">
              <a:solidFill>
                <a:srgbClr val="FFFFFF"/>
              </a:solidFill>
              <a:latin typeface="Arial Black" pitchFamily="32" charset="0"/>
            </a:endParaRPr>
          </a:p>
          <a:p>
            <a:pPr>
              <a:lnSpc>
                <a:spcPct val="118000"/>
              </a:lnSpc>
              <a:buSzPct val="48000"/>
              <a:buFont typeface="Times New Roman" pitchFamily="16" charset="0"/>
              <a:buBlip>
                <a:blip r:embed="rId5"/>
              </a:buBlip>
            </a:pPr>
            <a:r>
              <a:rPr lang="en-US" sz="2400" dirty="0">
                <a:solidFill>
                  <a:srgbClr val="FFFFFF"/>
                </a:solidFill>
                <a:latin typeface="Arial Black" pitchFamily="32" charset="0"/>
              </a:rPr>
              <a:t>  Women wear a </a:t>
            </a:r>
          </a:p>
          <a:p>
            <a:pPr>
              <a:lnSpc>
                <a:spcPct val="118000"/>
              </a:lnSpc>
              <a:buSzPct val="48000"/>
            </a:pPr>
            <a:r>
              <a:rPr lang="en-US" sz="2400" dirty="0">
                <a:solidFill>
                  <a:srgbClr val="FFFFFF"/>
                </a:solidFill>
                <a:latin typeface="Arial Black" pitchFamily="32" charset="0"/>
              </a:rPr>
              <a:t>  </a:t>
            </a:r>
            <a:r>
              <a:rPr lang="en-US" sz="2400" dirty="0" err="1">
                <a:solidFill>
                  <a:srgbClr val="FFFFFF"/>
                </a:solidFill>
                <a:latin typeface="Arial Black" pitchFamily="32" charset="0"/>
              </a:rPr>
              <a:t>guntiino</a:t>
            </a:r>
            <a:r>
              <a:rPr lang="en-US" sz="2400" dirty="0">
                <a:solidFill>
                  <a:srgbClr val="FFFFFF"/>
                </a:solidFill>
                <a:latin typeface="Arial Black" pitchFamily="32" charset="0"/>
              </a:rPr>
              <a:t>, or a </a:t>
            </a:r>
            <a:r>
              <a:rPr lang="en-US" sz="2400" dirty="0" err="1">
                <a:solidFill>
                  <a:srgbClr val="FFFFFF"/>
                </a:solidFill>
                <a:latin typeface="Arial Black" pitchFamily="32" charset="0"/>
              </a:rPr>
              <a:t>dirac</a:t>
            </a:r>
            <a:r>
              <a:rPr lang="en-US" sz="2400" dirty="0">
                <a:solidFill>
                  <a:srgbClr val="FFFFFF"/>
                </a:solidFill>
                <a:latin typeface="Arial Black" pitchFamily="32" charset="0"/>
              </a:rPr>
              <a:t>.</a:t>
            </a:r>
          </a:p>
          <a:p>
            <a:pPr>
              <a:lnSpc>
                <a:spcPct val="118000"/>
              </a:lnSpc>
              <a:buSzPct val="48000"/>
            </a:pPr>
            <a:r>
              <a:rPr lang="en-US" sz="2400" dirty="0">
                <a:solidFill>
                  <a:srgbClr val="FFFFFF"/>
                </a:solidFill>
                <a:latin typeface="Arial Black" pitchFamily="32" charset="0"/>
              </a:rPr>
              <a:t>  Married women </a:t>
            </a:r>
          </a:p>
          <a:p>
            <a:pPr>
              <a:lnSpc>
                <a:spcPct val="118000"/>
              </a:lnSpc>
              <a:buSzPct val="48000"/>
            </a:pPr>
            <a:r>
              <a:rPr lang="en-US" sz="2400" dirty="0">
                <a:solidFill>
                  <a:srgbClr val="FFFFFF"/>
                </a:solidFill>
                <a:latin typeface="Arial Black" pitchFamily="32" charset="0"/>
              </a:rPr>
              <a:t>  wear a sash</a:t>
            </a:r>
          </a:p>
        </p:txBody>
      </p:sp>
      <p:sp>
        <p:nvSpPr>
          <p:cNvPr id="12294" name="Text Box 6"/>
          <p:cNvSpPr txBox="1">
            <a:spLocks noChangeArrowheads="1"/>
          </p:cNvSpPr>
          <p:nvPr/>
        </p:nvSpPr>
        <p:spPr bwMode="auto">
          <a:xfrm>
            <a:off x="5928774" y="6599605"/>
            <a:ext cx="2268538" cy="431800"/>
          </a:xfrm>
          <a:prstGeom prst="rect">
            <a:avLst/>
          </a:prstGeom>
          <a:noFill/>
          <a:ln>
            <a:noFill/>
          </a:ln>
          <a:effectLst/>
        </p:spPr>
        <p:txBody>
          <a:bodyPr wrap="none" lIns="90000" tIns="52560" rIns="90000" bIns="45000"/>
          <a:lstStyle>
            <a:lvl1pPr>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pPr algn="ctr">
              <a:lnSpc>
                <a:spcPct val="95000"/>
              </a:lnSpc>
            </a:pPr>
            <a:r>
              <a:rPr lang="en-US" sz="1200" b="1" i="1" dirty="0">
                <a:solidFill>
                  <a:schemeClr val="accent6">
                    <a:lumMod val="50000"/>
                  </a:schemeClr>
                </a:solidFill>
                <a:latin typeface="Times New Roman" pitchFamily="16" charset="0"/>
                <a:hlinkClick r:id="rId6"/>
              </a:rPr>
              <a:t>www.diversehamilton.ca</a:t>
            </a:r>
          </a:p>
          <a:p>
            <a:pPr algn="ctr">
              <a:lnSpc>
                <a:spcPct val="95000"/>
              </a:lnSpc>
            </a:pPr>
            <a:r>
              <a:rPr lang="en-US" sz="1200" b="1" i="1" dirty="0">
                <a:solidFill>
                  <a:schemeClr val="accent6">
                    <a:lumMod val="50000"/>
                  </a:schemeClr>
                </a:solidFill>
                <a:latin typeface="Times New Roman" pitchFamily="16" charset="0"/>
                <a:hlinkClick r:id="rId7"/>
              </a:rPr>
              <a:t>www.deathby1000papercuts.com</a:t>
            </a:r>
            <a:r>
              <a:rPr lang="en-US" sz="1200" dirty="0">
                <a:solidFill>
                  <a:schemeClr val="accent6">
                    <a:lumMod val="50000"/>
                  </a:schemeClr>
                </a:solidFill>
              </a:rPr>
              <a:t>.</a:t>
            </a: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12" y="1367807"/>
            <a:ext cx="4750510" cy="3396615"/>
          </a:xfrm>
          <a:prstGeom prst="rect">
            <a:avLst/>
          </a:prstGeom>
          <a:effectLst>
            <a:outerShdw blurRad="152400" dist="317500" dir="5400000" sx="90000" sy="-19000" rotWithShape="0">
              <a:prstClr val="black">
                <a:alpha val="15000"/>
              </a:prstClr>
            </a:outerShdw>
            <a:reflection blurRad="6350" stA="50000" endA="295" endPos="92000" dist="101600" dir="5400000" sy="-100000" algn="bl" rotWithShape="0"/>
          </a:effectLst>
          <a:scene3d>
            <a:camera prst="perspectiveHeroicExtremeRightFacing"/>
            <a:lightRig rig="threePt" dir="t"/>
          </a:scene3d>
          <a:sp3d>
            <a:bevelT/>
          </a:sp3d>
        </p:spPr>
      </p:pic>
      <p:sp>
        <p:nvSpPr>
          <p:cNvPr id="13314" name="Text Box 2"/>
          <p:cNvSpPr txBox="1">
            <a:spLocks noChangeArrowheads="1"/>
          </p:cNvSpPr>
          <p:nvPr/>
        </p:nvSpPr>
        <p:spPr bwMode="auto">
          <a:xfrm>
            <a:off x="4430712" y="2397739"/>
            <a:ext cx="5257801" cy="4191000"/>
          </a:xfrm>
          <a:prstGeom prst="rect">
            <a:avLst/>
          </a:prstGeom>
          <a:solidFill>
            <a:schemeClr val="tx1"/>
          </a:solidFill>
          <a:ln>
            <a:noFill/>
          </a:ln>
          <a:effectLst>
            <a:softEdge rad="63500"/>
          </a:effectLst>
        </p:spPr>
        <p:txBody>
          <a:bodyPr wrap="none" lIns="274320" tIns="45000" rIns="90000" bIns="45000" anchor="t"/>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pPr>
              <a:lnSpc>
                <a:spcPct val="118000"/>
              </a:lnSpc>
              <a:buSzPct val="104000"/>
            </a:pPr>
            <a:r>
              <a:rPr lang="en-US" sz="1400" dirty="0" smtClean="0">
                <a:solidFill>
                  <a:schemeClr val="bg1"/>
                </a:solidFill>
                <a:latin typeface="Arial Black" pitchFamily="32" charset="0"/>
              </a:rPr>
              <a:t> </a:t>
            </a:r>
          </a:p>
          <a:p>
            <a:pPr>
              <a:lnSpc>
                <a:spcPct val="118000"/>
              </a:lnSpc>
              <a:buSzPct val="104000"/>
            </a:pPr>
            <a:r>
              <a:rPr lang="en-US" sz="1400" dirty="0" smtClean="0">
                <a:solidFill>
                  <a:schemeClr val="bg1"/>
                </a:solidFill>
                <a:latin typeface="Arial Black" pitchFamily="32" charset="0"/>
              </a:rPr>
              <a:t>Only </a:t>
            </a:r>
            <a:r>
              <a:rPr lang="en-US" sz="1400" dirty="0">
                <a:solidFill>
                  <a:schemeClr val="bg1"/>
                </a:solidFill>
                <a:latin typeface="Arial Black" pitchFamily="32" charset="0"/>
              </a:rPr>
              <a:t>in the past twenty years have</a:t>
            </a:r>
          </a:p>
          <a:p>
            <a:pPr>
              <a:lnSpc>
                <a:spcPct val="118000"/>
              </a:lnSpc>
              <a:buSzPct val="104000"/>
            </a:pPr>
            <a:r>
              <a:rPr lang="en-US" sz="1400" dirty="0">
                <a:solidFill>
                  <a:schemeClr val="bg1"/>
                </a:solidFill>
                <a:latin typeface="Arial Black" pitchFamily="32" charset="0"/>
              </a:rPr>
              <a:t>  </a:t>
            </a:r>
            <a:r>
              <a:rPr lang="en-US" sz="1400" dirty="0" smtClean="0">
                <a:solidFill>
                  <a:schemeClr val="bg1"/>
                </a:solidFill>
                <a:latin typeface="Arial Black" pitchFamily="32" charset="0"/>
              </a:rPr>
              <a:t>   women </a:t>
            </a:r>
            <a:r>
              <a:rPr lang="en-US" sz="1400" dirty="0">
                <a:solidFill>
                  <a:schemeClr val="bg1"/>
                </a:solidFill>
                <a:latin typeface="Arial Black" pitchFamily="32" charset="0"/>
              </a:rPr>
              <a:t>been given more power in </a:t>
            </a:r>
            <a:r>
              <a:rPr lang="en-US" sz="1400" dirty="0" smtClean="0">
                <a:solidFill>
                  <a:schemeClr val="bg1"/>
                </a:solidFill>
                <a:latin typeface="Arial Black" pitchFamily="32" charset="0"/>
              </a:rPr>
              <a:t>society</a:t>
            </a:r>
          </a:p>
          <a:p>
            <a:pPr>
              <a:lnSpc>
                <a:spcPct val="118000"/>
              </a:lnSpc>
              <a:buSzPct val="104000"/>
            </a:pPr>
            <a:endParaRPr lang="en-US" sz="1400" dirty="0">
              <a:solidFill>
                <a:schemeClr val="bg1"/>
              </a:solidFill>
              <a:latin typeface="Arial Black" pitchFamily="32" charset="0"/>
            </a:endParaRPr>
          </a:p>
          <a:p>
            <a:pPr>
              <a:lnSpc>
                <a:spcPct val="118000"/>
              </a:lnSpc>
              <a:buSzPct val="104000"/>
            </a:pPr>
            <a:r>
              <a:rPr lang="en-US" sz="1400" dirty="0">
                <a:solidFill>
                  <a:schemeClr val="bg1"/>
                </a:solidFill>
                <a:latin typeface="Arial Black" pitchFamily="32" charset="0"/>
              </a:rPr>
              <a:t>  “A mother's purpose is to be a cook, laundry-</a:t>
            </a:r>
          </a:p>
          <a:p>
            <a:pPr>
              <a:lnSpc>
                <a:spcPct val="118000"/>
              </a:lnSpc>
              <a:buSzPct val="104000"/>
            </a:pPr>
            <a:r>
              <a:rPr lang="en-US" sz="1400" dirty="0">
                <a:solidFill>
                  <a:schemeClr val="bg1"/>
                </a:solidFill>
                <a:latin typeface="Arial Black" pitchFamily="32" charset="0"/>
              </a:rPr>
              <a:t>  </a:t>
            </a:r>
            <a:r>
              <a:rPr lang="en-US" sz="1400" dirty="0" smtClean="0">
                <a:solidFill>
                  <a:schemeClr val="bg1"/>
                </a:solidFill>
                <a:latin typeface="Arial Black" pitchFamily="32" charset="0"/>
              </a:rPr>
              <a:t>   woman</a:t>
            </a:r>
            <a:r>
              <a:rPr lang="en-US" sz="1400" dirty="0">
                <a:solidFill>
                  <a:schemeClr val="bg1"/>
                </a:solidFill>
                <a:latin typeface="Arial Black" pitchFamily="32" charset="0"/>
              </a:rPr>
              <a:t>, nurturer, and wife to her husband</a:t>
            </a:r>
            <a:r>
              <a:rPr lang="en-US" sz="1400" dirty="0" smtClean="0">
                <a:solidFill>
                  <a:schemeClr val="bg1"/>
                </a:solidFill>
                <a:latin typeface="Arial Black" pitchFamily="32" charset="0"/>
              </a:rPr>
              <a:t>.”</a:t>
            </a:r>
          </a:p>
          <a:p>
            <a:pPr>
              <a:lnSpc>
                <a:spcPct val="118000"/>
              </a:lnSpc>
              <a:buSzPct val="104000"/>
            </a:pPr>
            <a:endParaRPr lang="en-US" sz="1400" dirty="0">
              <a:solidFill>
                <a:schemeClr val="bg1"/>
              </a:solidFill>
              <a:latin typeface="Arial Black" pitchFamily="32" charset="0"/>
            </a:endParaRPr>
          </a:p>
          <a:p>
            <a:pPr>
              <a:lnSpc>
                <a:spcPct val="118000"/>
              </a:lnSpc>
              <a:buSzPct val="104000"/>
            </a:pPr>
            <a:r>
              <a:rPr lang="en-US" sz="1400" dirty="0">
                <a:solidFill>
                  <a:schemeClr val="bg1"/>
                </a:solidFill>
                <a:latin typeface="Arial Black" pitchFamily="32" charset="0"/>
              </a:rPr>
              <a:t>  Civil war cost the lives of over 20,000 men</a:t>
            </a:r>
          </a:p>
          <a:p>
            <a:pPr>
              <a:lnSpc>
                <a:spcPct val="118000"/>
              </a:lnSpc>
              <a:buSzPct val="104000"/>
            </a:pPr>
            <a:r>
              <a:rPr lang="en-US" sz="1400" dirty="0">
                <a:solidFill>
                  <a:schemeClr val="bg1"/>
                </a:solidFill>
                <a:latin typeface="Arial Black" pitchFamily="32" charset="0"/>
              </a:rPr>
              <a:t> </a:t>
            </a:r>
            <a:r>
              <a:rPr lang="en-US" sz="1400" dirty="0" smtClean="0">
                <a:solidFill>
                  <a:schemeClr val="bg1"/>
                </a:solidFill>
                <a:latin typeface="Arial Black" pitchFamily="32" charset="0"/>
              </a:rPr>
              <a:t>    and </a:t>
            </a:r>
            <a:r>
              <a:rPr lang="en-US" sz="1400" dirty="0">
                <a:solidFill>
                  <a:schemeClr val="bg1"/>
                </a:solidFill>
                <a:latin typeface="Arial Black" pitchFamily="32" charset="0"/>
              </a:rPr>
              <a:t>displaced over 300,000 </a:t>
            </a:r>
            <a:r>
              <a:rPr lang="en-US" sz="1400" dirty="0" smtClean="0">
                <a:solidFill>
                  <a:schemeClr val="bg1"/>
                </a:solidFill>
                <a:latin typeface="Arial Black" pitchFamily="32" charset="0"/>
              </a:rPr>
              <a:t>people</a:t>
            </a:r>
          </a:p>
          <a:p>
            <a:pPr>
              <a:lnSpc>
                <a:spcPct val="118000"/>
              </a:lnSpc>
              <a:buSzPct val="104000"/>
            </a:pPr>
            <a:endParaRPr lang="en-US" sz="1400" dirty="0">
              <a:solidFill>
                <a:schemeClr val="bg1"/>
              </a:solidFill>
              <a:latin typeface="Arial Black" pitchFamily="32" charset="0"/>
            </a:endParaRPr>
          </a:p>
          <a:p>
            <a:pPr>
              <a:lnSpc>
                <a:spcPct val="118000"/>
              </a:lnSpc>
              <a:buSzPct val="104000"/>
            </a:pPr>
            <a:r>
              <a:rPr lang="en-US" sz="1400" dirty="0">
                <a:solidFill>
                  <a:schemeClr val="bg1"/>
                </a:solidFill>
                <a:latin typeface="Arial Black" pitchFamily="32" charset="0"/>
              </a:rPr>
              <a:t>  With declining numbers of men, 70% of</a:t>
            </a:r>
          </a:p>
          <a:p>
            <a:pPr>
              <a:lnSpc>
                <a:spcPct val="118000"/>
              </a:lnSpc>
              <a:buSzPct val="104000"/>
            </a:pPr>
            <a:r>
              <a:rPr lang="en-US" sz="1400" dirty="0">
                <a:solidFill>
                  <a:schemeClr val="bg1"/>
                </a:solidFill>
                <a:latin typeface="Arial Black" pitchFamily="32" charset="0"/>
              </a:rPr>
              <a:t>  </a:t>
            </a:r>
            <a:r>
              <a:rPr lang="en-US" sz="1400" dirty="0" smtClean="0">
                <a:solidFill>
                  <a:schemeClr val="bg1"/>
                </a:solidFill>
                <a:latin typeface="Arial Black" pitchFamily="32" charset="0"/>
              </a:rPr>
              <a:t>   households </a:t>
            </a:r>
            <a:r>
              <a:rPr lang="en-US" sz="1400" dirty="0">
                <a:solidFill>
                  <a:schemeClr val="bg1"/>
                </a:solidFill>
                <a:latin typeface="Arial Black" pitchFamily="32" charset="0"/>
              </a:rPr>
              <a:t>are now run by women</a:t>
            </a:r>
          </a:p>
        </p:txBody>
      </p:sp>
      <p:sp>
        <p:nvSpPr>
          <p:cNvPr id="13315" name="Rectangle 3"/>
          <p:cNvSpPr>
            <a:spLocks noChangeArrowheads="1"/>
          </p:cNvSpPr>
          <p:nvPr/>
        </p:nvSpPr>
        <p:spPr bwMode="auto">
          <a:xfrm>
            <a:off x="4659043" y="6142037"/>
            <a:ext cx="8686800" cy="29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000" b="1" dirty="0" smtClean="0">
                <a:solidFill>
                  <a:srgbClr val="000000"/>
                </a:solidFill>
              </a:rPr>
              <a:t>So</a:t>
            </a:r>
            <a:endParaRPr lang="en-US" sz="1000" b="1" dirty="0">
              <a:solidFill>
                <a:schemeClr val="bg1"/>
              </a:solidFill>
            </a:endParaRPr>
          </a:p>
        </p:txBody>
      </p:sp>
      <p:sp>
        <p:nvSpPr>
          <p:cNvPr id="13313" name="Text Box 1"/>
          <p:cNvSpPr txBox="1">
            <a:spLocks noChangeArrowheads="1"/>
          </p:cNvSpPr>
          <p:nvPr/>
        </p:nvSpPr>
        <p:spPr bwMode="auto">
          <a:xfrm>
            <a:off x="4278312" y="831848"/>
            <a:ext cx="4340225" cy="1019175"/>
          </a:xfrm>
          <a:prstGeom prst="rect">
            <a:avLst/>
          </a:prstGeom>
          <a:noFill/>
          <a:ln>
            <a:noFill/>
          </a:ln>
          <a:effec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nSpc>
                <a:spcPct val="102000"/>
              </a:lnSpc>
            </a:pPr>
            <a:r>
              <a:rPr lang="en-US" sz="7200" dirty="0">
                <a:solidFill>
                  <a:schemeClr val="tx1"/>
                </a:solidFill>
                <a:latin typeface="Impact" pitchFamily="32" charset="0"/>
              </a:rPr>
              <a:t>Gender Roles</a:t>
            </a:r>
          </a:p>
        </p:txBody>
      </p:sp>
      <p:sp>
        <p:nvSpPr>
          <p:cNvPr id="3" name="TextBox 2"/>
          <p:cNvSpPr txBox="1"/>
          <p:nvPr/>
        </p:nvSpPr>
        <p:spPr>
          <a:xfrm>
            <a:off x="3718714" y="7088233"/>
            <a:ext cx="5990743" cy="264047"/>
          </a:xfrm>
          <a:prstGeom prst="rect">
            <a:avLst/>
          </a:prstGeom>
          <a:noFill/>
        </p:spPr>
        <p:txBody>
          <a:bodyPr wrap="none" rtlCol="0">
            <a:spAutoFit/>
          </a:bodyPr>
          <a:lstStyle/>
          <a:p>
            <a:r>
              <a:rPr lang="en-US" sz="1200" b="1" i="1" dirty="0" smtClean="0">
                <a:latin typeface="Times New Roman" pitchFamily="18" charset="0"/>
                <a:cs typeface="Times New Roman" pitchFamily="18" charset="0"/>
              </a:rPr>
              <a:t>Photo: http</a:t>
            </a:r>
            <a:r>
              <a:rPr lang="en-US" sz="1200" b="1" i="1" dirty="0">
                <a:latin typeface="Times New Roman" pitchFamily="18" charset="0"/>
                <a:cs typeface="Times New Roman" pitchFamily="18" charset="0"/>
              </a:rPr>
              <a:t>://www.annointed.net/blog/somalias-most-pressing-humanitarian-emergency</a:t>
            </a:r>
            <a:r>
              <a:rPr lang="en-US" sz="1200" b="1" i="1" dirty="0" smtClean="0">
                <a:latin typeface="Times New Roman" pitchFamily="18" charset="0"/>
                <a:cs typeface="Times New Roman" pitchFamily="18" charset="0"/>
              </a:rPr>
              <a:t>/</a:t>
            </a:r>
            <a:endParaRPr lang="en-US" sz="1200" b="1" i="1" dirty="0">
              <a:latin typeface="Times New Roman" pitchFamily="18" charset="0"/>
              <a:cs typeface="Times New Roman" pitchFamily="18" charset="0"/>
            </a:endParaRPr>
          </a:p>
        </p:txBody>
      </p:sp>
      <p:sp>
        <p:nvSpPr>
          <p:cNvPr id="4" name="TextBox 3"/>
          <p:cNvSpPr txBox="1"/>
          <p:nvPr/>
        </p:nvSpPr>
        <p:spPr>
          <a:xfrm>
            <a:off x="4887912" y="6142037"/>
            <a:ext cx="466794" cy="349968"/>
          </a:xfrm>
          <a:prstGeom prst="rect">
            <a:avLst/>
          </a:prstGeom>
          <a:noFill/>
        </p:spPr>
        <p:txBody>
          <a:bodyPr wrap="none" rtlCol="0">
            <a:spAutoFit/>
          </a:bodyPr>
          <a:lstStyle/>
          <a:p>
            <a:r>
              <a:rPr lang="en-US" dirty="0" smtClean="0"/>
              <a:t>So</a:t>
            </a:r>
            <a:endParaRPr lang="en-US" dirty="0"/>
          </a:p>
        </p:txBody>
      </p:sp>
      <p:sp>
        <p:nvSpPr>
          <p:cNvPr id="5" name="TextBox 4"/>
          <p:cNvSpPr txBox="1"/>
          <p:nvPr/>
        </p:nvSpPr>
        <p:spPr>
          <a:xfrm>
            <a:off x="6945312" y="6142037"/>
            <a:ext cx="2394310" cy="264047"/>
          </a:xfrm>
          <a:prstGeom prst="rect">
            <a:avLst/>
          </a:prstGeom>
          <a:noFill/>
        </p:spPr>
        <p:txBody>
          <a:bodyPr wrap="none" rtlCol="0">
            <a:spAutoFit/>
          </a:bodyPr>
          <a:lstStyle/>
          <a:p>
            <a:r>
              <a:rPr lang="en-US" sz="1200" b="1" dirty="0" smtClean="0">
                <a:solidFill>
                  <a:schemeClr val="bg1"/>
                </a:solidFill>
              </a:rPr>
              <a:t>Source:  </a:t>
            </a:r>
            <a:r>
              <a:rPr lang="en-US" sz="1200" b="1" dirty="0" smtClean="0">
                <a:solidFill>
                  <a:schemeClr val="bg1"/>
                </a:solidFill>
                <a:hlinkClick r:id="rId4"/>
              </a:rPr>
              <a:t>www.irenes.net</a:t>
            </a:r>
            <a:r>
              <a:rPr lang="en-US" sz="1200" b="1" dirty="0" smtClean="0">
                <a:solidFill>
                  <a:schemeClr val="bg1"/>
                </a:solidFill>
              </a:rPr>
              <a:t>  2010</a:t>
            </a:r>
            <a:endParaRPr lang="en-US" sz="1200"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914400" y="1874838"/>
            <a:ext cx="8697912" cy="3124199"/>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91440"/>
          <a:lstStyle>
            <a:lvl1pPr marL="547688" indent="-409575">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SimSun" charset="-122"/>
              </a:defRPr>
            </a:lvl9pPr>
          </a:lstStyle>
          <a:p>
            <a:pPr hangingPunct="1">
              <a:lnSpc>
                <a:spcPct val="100000"/>
              </a:lnSpc>
              <a:spcBef>
                <a:spcPts val="563"/>
              </a:spcBef>
              <a:spcAft>
                <a:spcPts val="1425"/>
              </a:spcAft>
              <a:buClr>
                <a:schemeClr val="bg1"/>
              </a:buClr>
              <a:buSzPct val="104000"/>
              <a:buFont typeface="Wingdings" pitchFamily="2" charset="2"/>
              <a:buChar char="q"/>
            </a:pPr>
            <a:endParaRPr lang="en-US" sz="1600" dirty="0" smtClean="0">
              <a:solidFill>
                <a:schemeClr val="bg1"/>
              </a:solidFill>
              <a:latin typeface="Arial Black" pitchFamily="32" charset="0"/>
            </a:endParaRPr>
          </a:p>
          <a:p>
            <a:pPr hangingPunct="1">
              <a:lnSpc>
                <a:spcPct val="100000"/>
              </a:lnSpc>
              <a:spcBef>
                <a:spcPts val="563"/>
              </a:spcBef>
              <a:spcAft>
                <a:spcPts val="1425"/>
              </a:spcAft>
              <a:buClr>
                <a:schemeClr val="bg1"/>
              </a:buClr>
              <a:buSzPct val="104000"/>
              <a:buFont typeface="Wingdings" pitchFamily="2" charset="2"/>
              <a:buChar char="q"/>
            </a:pPr>
            <a:r>
              <a:rPr lang="en-US" sz="1600" dirty="0" smtClean="0">
                <a:solidFill>
                  <a:schemeClr val="bg1"/>
                </a:solidFill>
                <a:latin typeface="Arial Black" pitchFamily="32" charset="0"/>
              </a:rPr>
              <a:t>Men </a:t>
            </a:r>
            <a:r>
              <a:rPr lang="en-US" sz="1600" dirty="0">
                <a:solidFill>
                  <a:schemeClr val="bg1"/>
                </a:solidFill>
                <a:latin typeface="Arial Black" pitchFamily="32" charset="0"/>
              </a:rPr>
              <a:t>traditionally have </a:t>
            </a:r>
            <a:r>
              <a:rPr lang="en-US" sz="1600" dirty="0" smtClean="0">
                <a:solidFill>
                  <a:schemeClr val="bg1"/>
                </a:solidFill>
                <a:latin typeface="Arial Black" pitchFamily="32" charset="0"/>
              </a:rPr>
              <a:t>the most </a:t>
            </a:r>
            <a:r>
              <a:rPr lang="en-US" sz="1600" dirty="0">
                <a:solidFill>
                  <a:schemeClr val="bg1"/>
                </a:solidFill>
                <a:latin typeface="Arial Black" pitchFamily="32" charset="0"/>
              </a:rPr>
              <a:t>political and social power</a:t>
            </a:r>
          </a:p>
          <a:p>
            <a:pPr hangingPunct="1">
              <a:lnSpc>
                <a:spcPct val="100000"/>
              </a:lnSpc>
              <a:spcBef>
                <a:spcPts val="563"/>
              </a:spcBef>
              <a:spcAft>
                <a:spcPts val="1425"/>
              </a:spcAft>
              <a:buClr>
                <a:schemeClr val="bg1"/>
              </a:buClr>
              <a:buSzPct val="104000"/>
              <a:buFont typeface="Wingdings" pitchFamily="2" charset="2"/>
              <a:buChar char="q"/>
            </a:pPr>
            <a:r>
              <a:rPr lang="en-US" sz="1600" dirty="0">
                <a:solidFill>
                  <a:schemeClr val="bg1"/>
                </a:solidFill>
                <a:latin typeface="Arial Black" pitchFamily="32" charset="0"/>
              </a:rPr>
              <a:t>Men make political decisions democratically in counsels</a:t>
            </a:r>
          </a:p>
          <a:p>
            <a:pPr hangingPunct="1">
              <a:lnSpc>
                <a:spcPct val="100000"/>
              </a:lnSpc>
              <a:spcBef>
                <a:spcPts val="563"/>
              </a:spcBef>
              <a:spcAft>
                <a:spcPts val="1425"/>
              </a:spcAft>
              <a:buClr>
                <a:schemeClr val="bg1"/>
              </a:buClr>
              <a:buSzPct val="104000"/>
              <a:buFont typeface="Wingdings" pitchFamily="2" charset="2"/>
              <a:buChar char="q"/>
            </a:pPr>
            <a:r>
              <a:rPr lang="en-US" sz="1600" dirty="0">
                <a:solidFill>
                  <a:schemeClr val="bg1"/>
                </a:solidFill>
                <a:latin typeface="Arial Black" pitchFamily="32" charset="0"/>
              </a:rPr>
              <a:t>More power and freedom given to women in recent years</a:t>
            </a:r>
          </a:p>
          <a:p>
            <a:pPr hangingPunct="1">
              <a:lnSpc>
                <a:spcPct val="100000"/>
              </a:lnSpc>
              <a:spcBef>
                <a:spcPts val="563"/>
              </a:spcBef>
              <a:spcAft>
                <a:spcPts val="1425"/>
              </a:spcAft>
              <a:buClr>
                <a:schemeClr val="bg1"/>
              </a:buClr>
              <a:buSzPct val="104000"/>
              <a:buFont typeface="Wingdings" pitchFamily="2" charset="2"/>
              <a:buChar char="q"/>
            </a:pPr>
            <a:r>
              <a:rPr lang="en-US" sz="1600" dirty="0">
                <a:solidFill>
                  <a:schemeClr val="bg1"/>
                </a:solidFill>
                <a:latin typeface="Arial Black" pitchFamily="32" charset="0"/>
              </a:rPr>
              <a:t>Although Islamic, women are encouraged to participate in society, </a:t>
            </a:r>
            <a:r>
              <a:rPr lang="en-US" sz="1600" dirty="0" smtClean="0">
                <a:solidFill>
                  <a:schemeClr val="bg1"/>
                </a:solidFill>
                <a:latin typeface="Arial Black" pitchFamily="32" charset="0"/>
              </a:rPr>
              <a:t>get </a:t>
            </a:r>
            <a:r>
              <a:rPr lang="en-US" sz="1600" dirty="0">
                <a:solidFill>
                  <a:schemeClr val="bg1"/>
                </a:solidFill>
                <a:latin typeface="Arial Black" pitchFamily="32" charset="0"/>
              </a:rPr>
              <a:t>an education, and can travel without presence of husband</a:t>
            </a:r>
          </a:p>
        </p:txBody>
      </p:sp>
      <p:sp>
        <p:nvSpPr>
          <p:cNvPr id="14338" name="Rectangle 2"/>
          <p:cNvSpPr>
            <a:spLocks noChangeArrowheads="1"/>
          </p:cNvSpPr>
          <p:nvPr/>
        </p:nvSpPr>
        <p:spPr bwMode="auto">
          <a:xfrm>
            <a:off x="239712" y="6563913"/>
            <a:ext cx="3733800" cy="353943"/>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tIns="9144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400" b="1" dirty="0" smtClean="0">
                <a:solidFill>
                  <a:srgbClr val="000000"/>
                </a:solidFill>
              </a:rPr>
              <a:t>So</a:t>
            </a:r>
            <a:endParaRPr lang="en-US" b="1" dirty="0">
              <a:solidFill>
                <a:srgbClr val="000000"/>
              </a:solidFill>
            </a:endParaRPr>
          </a:p>
        </p:txBody>
      </p:sp>
      <p:sp>
        <p:nvSpPr>
          <p:cNvPr id="14339" name="Text Box 3"/>
          <p:cNvSpPr txBox="1">
            <a:spLocks noChangeArrowheads="1"/>
          </p:cNvSpPr>
          <p:nvPr/>
        </p:nvSpPr>
        <p:spPr bwMode="auto">
          <a:xfrm>
            <a:off x="3337657" y="655637"/>
            <a:ext cx="3505200"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pPr>
              <a:lnSpc>
                <a:spcPct val="102000"/>
              </a:lnSpc>
            </a:pPr>
            <a:r>
              <a:rPr lang="en-US" sz="8000" dirty="0">
                <a:solidFill>
                  <a:schemeClr val="tx1"/>
                </a:solidFill>
                <a:effectLst>
                  <a:outerShdw blurRad="38100" dist="38100" dir="2700000" algn="tl">
                    <a:srgbClr val="000000">
                      <a:alpha val="43137"/>
                    </a:srgbClr>
                  </a:outerShdw>
                </a:effectLst>
                <a:latin typeface="Impact" pitchFamily="32" charset="0"/>
              </a:rPr>
              <a:t>Gender Roles</a:t>
            </a:r>
          </a:p>
        </p:txBody>
      </p:sp>
      <p:sp>
        <p:nvSpPr>
          <p:cNvPr id="2" name="TextBox 1"/>
          <p:cNvSpPr txBox="1"/>
          <p:nvPr/>
        </p:nvSpPr>
        <p:spPr>
          <a:xfrm>
            <a:off x="1166786" y="6563913"/>
            <a:ext cx="2307748" cy="264047"/>
          </a:xfrm>
          <a:prstGeom prst="rect">
            <a:avLst/>
          </a:prstGeom>
          <a:noFill/>
        </p:spPr>
        <p:txBody>
          <a:bodyPr wrap="none" rtlCol="0">
            <a:spAutoFit/>
          </a:bodyPr>
          <a:lstStyle/>
          <a:p>
            <a:r>
              <a:rPr lang="en-US" sz="1200" b="1" dirty="0" smtClean="0">
                <a:solidFill>
                  <a:schemeClr val="bg1"/>
                </a:solidFill>
              </a:rPr>
              <a:t>Source: </a:t>
            </a:r>
            <a:r>
              <a:rPr lang="en-US" sz="1200" b="1" dirty="0" smtClean="0">
                <a:solidFill>
                  <a:schemeClr val="bg1"/>
                </a:solidFill>
                <a:hlinkClick r:id="rId3"/>
              </a:rPr>
              <a:t>www.irenes.net</a:t>
            </a:r>
            <a:r>
              <a:rPr lang="en-US" sz="1200" b="1" dirty="0" smtClean="0">
                <a:solidFill>
                  <a:schemeClr val="bg1"/>
                </a:solidFill>
              </a:rPr>
              <a:t> 2010</a:t>
            </a:r>
            <a:endParaRPr lang="en-US" sz="1200"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1814513"/>
            <a:ext cx="4114800" cy="2743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6386" name="Text Box 2"/>
          <p:cNvSpPr txBox="1">
            <a:spLocks noChangeArrowheads="1"/>
          </p:cNvSpPr>
          <p:nvPr/>
        </p:nvSpPr>
        <p:spPr bwMode="auto">
          <a:xfrm>
            <a:off x="914400" y="1828800"/>
            <a:ext cx="3743325" cy="281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9112"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buSzPct val="45000"/>
              <a:buFont typeface="Wingdings" charset="2"/>
              <a:buNone/>
            </a:pPr>
            <a:endParaRPr lang="en-US" sz="1600" b="1" dirty="0"/>
          </a:p>
          <a:p>
            <a:pPr>
              <a:lnSpc>
                <a:spcPct val="140000"/>
              </a:lnSpc>
              <a:buSzPct val="45000"/>
              <a:buFont typeface="Wingdings" charset="2"/>
              <a:buChar char=""/>
            </a:pPr>
            <a:r>
              <a:rPr lang="en-US" sz="1600" b="1" dirty="0"/>
              <a:t> Lutheran Family Services of</a:t>
            </a:r>
          </a:p>
          <a:p>
            <a:pPr>
              <a:buSzPct val="45000"/>
              <a:buFont typeface="Wingdings" charset="2"/>
              <a:buNone/>
            </a:pPr>
            <a:r>
              <a:rPr lang="en-US" sz="1600" b="1" dirty="0"/>
              <a:t> </a:t>
            </a:r>
            <a:r>
              <a:rPr lang="en-US" sz="1600" b="1" dirty="0" smtClean="0"/>
              <a:t> Colorado</a:t>
            </a:r>
            <a:r>
              <a:rPr lang="en-US" sz="1600" b="1" dirty="0"/>
              <a:t>, Refugee and </a:t>
            </a:r>
            <a:r>
              <a:rPr lang="en-US" sz="1600" b="1" dirty="0" err="1"/>
              <a:t>Asylee</a:t>
            </a:r>
            <a:endParaRPr lang="en-US" sz="1600" b="1" dirty="0"/>
          </a:p>
          <a:p>
            <a:pPr>
              <a:buSzPct val="45000"/>
              <a:buFont typeface="Wingdings" charset="2"/>
              <a:buNone/>
            </a:pPr>
            <a:r>
              <a:rPr lang="en-US" sz="1600" b="1" dirty="0"/>
              <a:t> </a:t>
            </a:r>
            <a:r>
              <a:rPr lang="en-US" sz="1600" b="1" dirty="0" smtClean="0"/>
              <a:t> Programs</a:t>
            </a:r>
            <a:r>
              <a:rPr lang="en-US" sz="1600" b="1" dirty="0"/>
              <a:t>, provides the lion's share</a:t>
            </a:r>
          </a:p>
          <a:p>
            <a:pPr>
              <a:buSzPct val="45000"/>
              <a:buFont typeface="Wingdings" charset="2"/>
              <a:buNone/>
            </a:pPr>
            <a:r>
              <a:rPr lang="en-US" sz="1600" b="1" dirty="0"/>
              <a:t> </a:t>
            </a:r>
            <a:r>
              <a:rPr lang="en-US" sz="1600" b="1" dirty="0" smtClean="0"/>
              <a:t> of </a:t>
            </a:r>
            <a:r>
              <a:rPr lang="en-US" sz="1600" b="1" dirty="0"/>
              <a:t>non-governmental assistance to </a:t>
            </a:r>
          </a:p>
          <a:p>
            <a:pPr>
              <a:buSzPct val="45000"/>
              <a:buFont typeface="Wingdings" charset="2"/>
              <a:buNone/>
            </a:pPr>
            <a:r>
              <a:rPr lang="en-US" sz="1600" b="1" dirty="0"/>
              <a:t> </a:t>
            </a:r>
            <a:r>
              <a:rPr lang="en-US" sz="1600" b="1" dirty="0" smtClean="0"/>
              <a:t> Somali </a:t>
            </a:r>
            <a:r>
              <a:rPr lang="en-US" sz="1600" b="1" dirty="0"/>
              <a:t>families living in Colorado</a:t>
            </a:r>
            <a:r>
              <a:rPr lang="en-US" sz="1600" b="1" dirty="0" smtClean="0"/>
              <a:t>.</a:t>
            </a:r>
          </a:p>
          <a:p>
            <a:pPr>
              <a:buSzPct val="45000"/>
              <a:buFont typeface="Wingdings" charset="2"/>
              <a:buNone/>
            </a:pPr>
            <a:endParaRPr lang="en-US" sz="1600" b="1" dirty="0"/>
          </a:p>
          <a:p>
            <a:pPr>
              <a:lnSpc>
                <a:spcPct val="140000"/>
              </a:lnSpc>
              <a:buSzPct val="45000"/>
              <a:buFont typeface="Wingdings" charset="2"/>
              <a:buChar char=""/>
            </a:pPr>
            <a:r>
              <a:rPr lang="en-US" sz="1600" b="1" dirty="0"/>
              <a:t> Somalis resettling in the U.S. are</a:t>
            </a:r>
          </a:p>
          <a:p>
            <a:pPr>
              <a:buSzPct val="45000"/>
              <a:buFont typeface="Wingdings" charset="2"/>
              <a:buNone/>
            </a:pPr>
            <a:r>
              <a:rPr lang="en-US" sz="1600" b="1" dirty="0"/>
              <a:t> </a:t>
            </a:r>
            <a:r>
              <a:rPr lang="en-US" sz="1600" b="1" dirty="0" smtClean="0"/>
              <a:t>  given </a:t>
            </a:r>
            <a:r>
              <a:rPr lang="en-US" sz="1600" b="1" dirty="0"/>
              <a:t>in-depth background and</a:t>
            </a:r>
          </a:p>
          <a:p>
            <a:pPr>
              <a:buSzPct val="45000"/>
              <a:buFont typeface="Wingdings" charset="2"/>
              <a:buNone/>
            </a:pPr>
            <a:r>
              <a:rPr lang="en-US" sz="1600" b="1" dirty="0"/>
              <a:t> </a:t>
            </a:r>
            <a:r>
              <a:rPr lang="en-US" sz="1600" b="1" dirty="0" smtClean="0"/>
              <a:t>  health </a:t>
            </a:r>
            <a:r>
              <a:rPr lang="en-US" sz="1600" b="1" dirty="0"/>
              <a:t>screenings.</a:t>
            </a:r>
          </a:p>
        </p:txBody>
      </p:sp>
      <p:sp>
        <p:nvSpPr>
          <p:cNvPr id="16387" name="AutoShape 3"/>
          <p:cNvSpPr>
            <a:spLocks noChangeArrowheads="1"/>
          </p:cNvSpPr>
          <p:nvPr/>
        </p:nvSpPr>
        <p:spPr bwMode="auto">
          <a:xfrm>
            <a:off x="719138" y="5235575"/>
            <a:ext cx="8588374" cy="1270000"/>
          </a:xfrm>
          <a:prstGeom prst="roundRect">
            <a:avLst>
              <a:gd name="adj" fmla="val 125"/>
            </a:avLst>
          </a:prstGeom>
          <a:solidFill>
            <a:schemeClr val="tx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16388" name="Text Box 4"/>
          <p:cNvSpPr txBox="1">
            <a:spLocks noChangeArrowheads="1"/>
          </p:cNvSpPr>
          <p:nvPr/>
        </p:nvSpPr>
        <p:spPr bwMode="auto">
          <a:xfrm>
            <a:off x="528637" y="5456237"/>
            <a:ext cx="8915400" cy="1560512"/>
          </a:xfrm>
          <a:prstGeom prst="rect">
            <a:avLst/>
          </a:prstGeom>
          <a:noFill/>
          <a:ln>
            <a:noFill/>
          </a:ln>
          <a:effec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SimSun" charset="-122"/>
              </a:defRPr>
            </a:lvl9pPr>
          </a:lstStyle>
          <a:p>
            <a:pPr algn="ctr"/>
            <a:r>
              <a:rPr lang="en-US" sz="1600" b="1" i="1" dirty="0">
                <a:solidFill>
                  <a:srgbClr val="FFFFFF"/>
                </a:solidFill>
              </a:rPr>
              <a:t>“In Greeley, the way to communicate with the Somali community is by word-of-mouth. </a:t>
            </a:r>
          </a:p>
          <a:p>
            <a:pPr algn="ctr"/>
            <a:r>
              <a:rPr lang="en-US" sz="1600" b="1" i="1" dirty="0">
                <a:solidFill>
                  <a:srgbClr val="FFFFFF"/>
                </a:solidFill>
              </a:rPr>
              <a:t>Fliers, posters, and other written communication, even in the Somali languages, are </a:t>
            </a:r>
          </a:p>
          <a:p>
            <a:pPr algn="ctr"/>
            <a:r>
              <a:rPr lang="en-US" sz="1600" b="1" i="1" dirty="0">
                <a:solidFill>
                  <a:srgbClr val="FFFFFF"/>
                </a:solidFill>
              </a:rPr>
              <a:t>not effective. News and invitations to events are spread through conversation</a:t>
            </a:r>
            <a:r>
              <a:rPr lang="en-US" b="1" i="1" dirty="0">
                <a:solidFill>
                  <a:srgbClr val="FFFFFF"/>
                </a:solidFill>
              </a:rPr>
              <a:t>.”</a:t>
            </a:r>
          </a:p>
          <a:p>
            <a:endParaRPr lang="en-US" dirty="0"/>
          </a:p>
          <a:p>
            <a:endParaRPr lang="en-US" dirty="0"/>
          </a:p>
          <a:p>
            <a:pPr algn="ctr"/>
            <a:r>
              <a:rPr lang="en-US" sz="1200" b="1" dirty="0" smtClean="0"/>
              <a:t>Source: University of Northern Colorado 2008</a:t>
            </a:r>
            <a:endParaRPr lang="en-US" sz="1200" b="1" dirty="0"/>
          </a:p>
        </p:txBody>
      </p:sp>
      <p:sp>
        <p:nvSpPr>
          <p:cNvPr id="16389" name="Text Box 5"/>
          <p:cNvSpPr txBox="1">
            <a:spLocks noChangeArrowheads="1"/>
          </p:cNvSpPr>
          <p:nvPr/>
        </p:nvSpPr>
        <p:spPr bwMode="auto">
          <a:xfrm>
            <a:off x="1152525" y="831850"/>
            <a:ext cx="7667625"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SimSun" charset="-122"/>
              </a:defRPr>
            </a:lvl9pPr>
          </a:lstStyle>
          <a:p>
            <a:pPr>
              <a:lnSpc>
                <a:spcPct val="102000"/>
              </a:lnSpc>
            </a:pPr>
            <a:r>
              <a:rPr lang="en-US" sz="4800" dirty="0">
                <a:solidFill>
                  <a:schemeClr val="tx1"/>
                </a:solidFill>
                <a:latin typeface="Impact" pitchFamily="32" charset="0"/>
              </a:rPr>
              <a:t>Background Facts and Figures</a:t>
            </a:r>
          </a:p>
        </p:txBody>
      </p:sp>
      <p:sp>
        <p:nvSpPr>
          <p:cNvPr id="16390" name="Text Box 6"/>
          <p:cNvSpPr txBox="1">
            <a:spLocks noChangeArrowheads="1"/>
          </p:cNvSpPr>
          <p:nvPr/>
        </p:nvSpPr>
        <p:spPr bwMode="auto">
          <a:xfrm>
            <a:off x="8315666" y="7016749"/>
            <a:ext cx="134937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2056" rIns="90000" bIns="45000"/>
          <a:lstStyle>
            <a:lvl1pPr>
              <a:tabLst>
                <a:tab pos="723900" algn="l"/>
                <a:tab pos="1447800" algn="l"/>
                <a:tab pos="2171700" algn="l"/>
                <a:tab pos="2895600" algn="l"/>
                <a:tab pos="3619500" algn="l"/>
                <a:tab pos="43434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SimSun" charset="-122"/>
              </a:defRPr>
            </a:lvl9pPr>
          </a:lstStyle>
          <a:p>
            <a:r>
              <a:rPr lang="en-US" sz="1000" b="1" i="1" dirty="0">
                <a:latin typeface="Times New Roman" pitchFamily="18" charset="0"/>
                <a:cs typeface="Times New Roman" pitchFamily="18" charset="0"/>
              </a:rPr>
              <a:t>Photo by </a:t>
            </a:r>
            <a:r>
              <a:rPr lang="en-US" sz="1000" b="1" i="1" dirty="0" smtClean="0">
                <a:latin typeface="Times New Roman" pitchFamily="18" charset="0"/>
                <a:cs typeface="Times New Roman" pitchFamily="18" charset="0"/>
              </a:rPr>
              <a:t>deepchi1 </a:t>
            </a:r>
            <a:endParaRPr lang="en-US" sz="1000" b="1" i="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600200"/>
            <a:ext cx="3298825" cy="292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Text Box 2"/>
          <p:cNvSpPr txBox="1">
            <a:spLocks noChangeArrowheads="1"/>
          </p:cNvSpPr>
          <p:nvPr/>
        </p:nvSpPr>
        <p:spPr bwMode="auto">
          <a:xfrm>
            <a:off x="1092713" y="4525962"/>
            <a:ext cx="354171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1300"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pPr>
              <a:lnSpc>
                <a:spcPct val="95000"/>
              </a:lnSpc>
            </a:pPr>
            <a:r>
              <a:rPr lang="en-US" sz="900" b="1" i="1" dirty="0">
                <a:latin typeface="Times New Roman" pitchFamily="16" charset="0"/>
              </a:rPr>
              <a:t>http://farm4.static.flickr.com/3012/2702504642_baa9de9b03.jpg</a:t>
            </a: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5006975"/>
            <a:ext cx="3290887" cy="163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p:cNvSpPr txBox="1">
            <a:spLocks noChangeArrowheads="1"/>
          </p:cNvSpPr>
          <p:nvPr/>
        </p:nvSpPr>
        <p:spPr bwMode="auto">
          <a:xfrm>
            <a:off x="1169424" y="6618264"/>
            <a:ext cx="333692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1300"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pPr>
              <a:lnSpc>
                <a:spcPct val="95000"/>
              </a:lnSpc>
            </a:pPr>
            <a:r>
              <a:rPr lang="en-US" sz="900" b="1" i="1" dirty="0">
                <a:latin typeface="Times New Roman" pitchFamily="16" charset="0"/>
              </a:rPr>
              <a:t>http://wardheernews.com/Images_09/Somali_Week/Flag.jpg</a:t>
            </a:r>
          </a:p>
        </p:txBody>
      </p:sp>
      <p:sp>
        <p:nvSpPr>
          <p:cNvPr id="17414" name="Text Box 6"/>
          <p:cNvSpPr txBox="1">
            <a:spLocks noChangeArrowheads="1"/>
          </p:cNvSpPr>
          <p:nvPr/>
        </p:nvSpPr>
        <p:spPr bwMode="auto">
          <a:xfrm>
            <a:off x="914400" y="685800"/>
            <a:ext cx="427355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lnSpc>
                <a:spcPct val="102000"/>
              </a:lnSpc>
            </a:pPr>
            <a:r>
              <a:rPr lang="en-US" sz="4400" dirty="0">
                <a:solidFill>
                  <a:schemeClr val="accent6">
                    <a:lumMod val="50000"/>
                  </a:schemeClr>
                </a:solidFill>
                <a:latin typeface="Impact" pitchFamily="32" charset="0"/>
              </a:rPr>
              <a:t>WHAT THEY LEAVE...</a:t>
            </a:r>
          </a:p>
        </p:txBody>
      </p:sp>
      <p:sp>
        <p:nvSpPr>
          <p:cNvPr id="17413" name="Text Box 5"/>
          <p:cNvSpPr txBox="1">
            <a:spLocks noChangeArrowheads="1"/>
          </p:cNvSpPr>
          <p:nvPr/>
        </p:nvSpPr>
        <p:spPr bwMode="auto">
          <a:xfrm>
            <a:off x="5220164" y="825939"/>
            <a:ext cx="3886200" cy="6324600"/>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lIns="90000" tIns="45000"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buSzPct val="45000"/>
              <a:buFont typeface="Wingdings" charset="2"/>
              <a:buChar char=""/>
            </a:pPr>
            <a:r>
              <a:rPr lang="en-US" sz="1400" b="1" dirty="0">
                <a:solidFill>
                  <a:schemeClr val="bg1"/>
                </a:solidFill>
              </a:rPr>
              <a:t> </a:t>
            </a:r>
            <a:endParaRPr lang="en-US" sz="1400" b="1" dirty="0" smtClean="0">
              <a:solidFill>
                <a:schemeClr val="bg1"/>
              </a:solidFill>
            </a:endParaRPr>
          </a:p>
          <a:p>
            <a:pPr>
              <a:buSzPct val="45000"/>
              <a:buFont typeface="Wingdings" charset="2"/>
              <a:buChar char=""/>
            </a:pPr>
            <a:r>
              <a:rPr lang="en-US" sz="1400" b="1" dirty="0" smtClean="0">
                <a:solidFill>
                  <a:schemeClr val="bg1"/>
                </a:solidFill>
              </a:rPr>
              <a:t>Few </a:t>
            </a:r>
            <a:r>
              <a:rPr lang="en-US" sz="1400" b="1" dirty="0">
                <a:solidFill>
                  <a:schemeClr val="bg1"/>
                </a:solidFill>
              </a:rPr>
              <a:t>natural resources exist in Somalia</a:t>
            </a:r>
          </a:p>
          <a:p>
            <a:pPr>
              <a:buSzPct val="45000"/>
              <a:buFont typeface="Wingdings" charset="2"/>
              <a:buNone/>
            </a:pPr>
            <a:r>
              <a:rPr lang="en-US" sz="1400" b="1" dirty="0">
                <a:solidFill>
                  <a:schemeClr val="bg1"/>
                </a:solidFill>
              </a:rPr>
              <a:t> </a:t>
            </a:r>
            <a:r>
              <a:rPr lang="en-US" sz="1400" b="1" dirty="0" smtClean="0">
                <a:solidFill>
                  <a:schemeClr val="bg1"/>
                </a:solidFill>
              </a:rPr>
              <a:t> outside </a:t>
            </a:r>
            <a:r>
              <a:rPr lang="en-US" sz="1400" b="1" dirty="0">
                <a:solidFill>
                  <a:schemeClr val="bg1"/>
                </a:solidFill>
              </a:rPr>
              <a:t>of a fishing industry in the North</a:t>
            </a:r>
          </a:p>
          <a:p>
            <a:pPr>
              <a:buSzPct val="45000"/>
              <a:buFont typeface="Wingdings" charset="2"/>
              <a:buNone/>
            </a:pPr>
            <a:r>
              <a:rPr lang="en-US" sz="1400" b="1" dirty="0">
                <a:solidFill>
                  <a:schemeClr val="bg1"/>
                </a:solidFill>
              </a:rPr>
              <a:t> </a:t>
            </a:r>
            <a:r>
              <a:rPr lang="en-US" sz="1400" b="1" dirty="0" smtClean="0">
                <a:solidFill>
                  <a:schemeClr val="bg1"/>
                </a:solidFill>
              </a:rPr>
              <a:t> that </a:t>
            </a:r>
            <a:r>
              <a:rPr lang="en-US" sz="1400" b="1" dirty="0">
                <a:solidFill>
                  <a:schemeClr val="bg1"/>
                </a:solidFill>
              </a:rPr>
              <a:t>is plagued by poachers</a:t>
            </a:r>
            <a:r>
              <a:rPr lang="en-US" sz="1400" b="1" dirty="0" smtClean="0">
                <a:solidFill>
                  <a:schemeClr val="bg1"/>
                </a:solidFill>
              </a:rPr>
              <a:t>.</a:t>
            </a:r>
          </a:p>
          <a:p>
            <a:pPr>
              <a:buSzPct val="45000"/>
              <a:buFont typeface="Wingdings" charset="2"/>
              <a:buNone/>
            </a:pPr>
            <a:endParaRPr lang="en-US" sz="1400" b="1" dirty="0">
              <a:solidFill>
                <a:schemeClr val="bg1"/>
              </a:solidFill>
            </a:endParaRPr>
          </a:p>
          <a:p>
            <a:pPr>
              <a:lnSpc>
                <a:spcPct val="140000"/>
              </a:lnSpc>
              <a:buSzPct val="45000"/>
              <a:buFont typeface="Wingdings" charset="2"/>
              <a:buChar char=""/>
            </a:pPr>
            <a:r>
              <a:rPr lang="en-US" sz="1400" b="1" dirty="0">
                <a:solidFill>
                  <a:schemeClr val="bg1"/>
                </a:solidFill>
              </a:rPr>
              <a:t> Although some oil, gas and marketable</a:t>
            </a:r>
          </a:p>
          <a:p>
            <a:pPr>
              <a:buSzPct val="45000"/>
              <a:buFont typeface="Wingdings" charset="2"/>
              <a:buNone/>
            </a:pPr>
            <a:r>
              <a:rPr lang="en-US" sz="1400" b="1" dirty="0">
                <a:solidFill>
                  <a:schemeClr val="bg1"/>
                </a:solidFill>
              </a:rPr>
              <a:t> </a:t>
            </a:r>
            <a:r>
              <a:rPr lang="en-US" sz="1400" b="1" dirty="0" smtClean="0">
                <a:solidFill>
                  <a:schemeClr val="bg1"/>
                </a:solidFill>
              </a:rPr>
              <a:t> minerals </a:t>
            </a:r>
            <a:r>
              <a:rPr lang="en-US" sz="1400" b="1" dirty="0">
                <a:solidFill>
                  <a:schemeClr val="bg1"/>
                </a:solidFill>
              </a:rPr>
              <a:t>can be found, none have been</a:t>
            </a:r>
          </a:p>
          <a:p>
            <a:pPr>
              <a:buSzPct val="45000"/>
              <a:buFont typeface="Wingdings" charset="2"/>
              <a:buNone/>
            </a:pPr>
            <a:r>
              <a:rPr lang="en-US" sz="1400" b="1" dirty="0">
                <a:solidFill>
                  <a:schemeClr val="bg1"/>
                </a:solidFill>
              </a:rPr>
              <a:t> </a:t>
            </a:r>
            <a:r>
              <a:rPr lang="en-US" sz="1400" b="1" dirty="0" smtClean="0">
                <a:solidFill>
                  <a:schemeClr val="bg1"/>
                </a:solidFill>
              </a:rPr>
              <a:t> exploited </a:t>
            </a:r>
            <a:r>
              <a:rPr lang="en-US" sz="1400" b="1" dirty="0">
                <a:solidFill>
                  <a:schemeClr val="bg1"/>
                </a:solidFill>
              </a:rPr>
              <a:t>today because of internal strife</a:t>
            </a:r>
          </a:p>
          <a:p>
            <a:pPr>
              <a:buSzPct val="45000"/>
              <a:buFont typeface="Wingdings" charset="2"/>
              <a:buNone/>
            </a:pPr>
            <a:r>
              <a:rPr lang="en-US" sz="1400" b="1" dirty="0">
                <a:solidFill>
                  <a:schemeClr val="bg1"/>
                </a:solidFill>
              </a:rPr>
              <a:t> </a:t>
            </a:r>
            <a:r>
              <a:rPr lang="en-US" sz="1400" b="1" dirty="0" smtClean="0">
                <a:solidFill>
                  <a:schemeClr val="bg1"/>
                </a:solidFill>
              </a:rPr>
              <a:t> and </a:t>
            </a:r>
            <a:r>
              <a:rPr lang="en-US" sz="1400" b="1" dirty="0">
                <a:solidFill>
                  <a:schemeClr val="bg1"/>
                </a:solidFill>
              </a:rPr>
              <a:t>political turmoil</a:t>
            </a:r>
            <a:r>
              <a:rPr lang="en-US" sz="1400" b="1" dirty="0" smtClean="0">
                <a:solidFill>
                  <a:schemeClr val="bg1"/>
                </a:solidFill>
              </a:rPr>
              <a:t>.</a:t>
            </a:r>
          </a:p>
          <a:p>
            <a:pPr>
              <a:buSzPct val="45000"/>
              <a:buFont typeface="Wingdings" charset="2"/>
              <a:buNone/>
            </a:pPr>
            <a:endParaRPr lang="en-US" sz="1400" b="1" dirty="0">
              <a:solidFill>
                <a:schemeClr val="bg1"/>
              </a:solidFill>
            </a:endParaRPr>
          </a:p>
          <a:p>
            <a:pPr>
              <a:lnSpc>
                <a:spcPct val="140000"/>
              </a:lnSpc>
              <a:buSzPct val="45000"/>
              <a:buFont typeface="Wingdings" charset="2"/>
              <a:buChar char=""/>
            </a:pPr>
            <a:r>
              <a:rPr lang="en-US" sz="1400" b="1" dirty="0">
                <a:solidFill>
                  <a:schemeClr val="bg1"/>
                </a:solidFill>
              </a:rPr>
              <a:t> The current government in Somalia is</a:t>
            </a:r>
          </a:p>
          <a:p>
            <a:pPr>
              <a:buSzPct val="45000"/>
              <a:buFont typeface="Wingdings" charset="2"/>
              <a:buNone/>
            </a:pPr>
            <a:r>
              <a:rPr lang="en-US" sz="1400" b="1" dirty="0">
                <a:solidFill>
                  <a:schemeClr val="bg1"/>
                </a:solidFill>
              </a:rPr>
              <a:t> </a:t>
            </a:r>
            <a:r>
              <a:rPr lang="en-US" sz="1400" b="1" dirty="0" smtClean="0">
                <a:solidFill>
                  <a:schemeClr val="bg1"/>
                </a:solidFill>
              </a:rPr>
              <a:t> unstable </a:t>
            </a:r>
            <a:r>
              <a:rPr lang="en-US" sz="1400" b="1" dirty="0">
                <a:solidFill>
                  <a:schemeClr val="bg1"/>
                </a:solidFill>
              </a:rPr>
              <a:t>and transitional</a:t>
            </a:r>
            <a:r>
              <a:rPr lang="en-US" sz="1400" b="1" dirty="0" smtClean="0">
                <a:solidFill>
                  <a:schemeClr val="bg1"/>
                </a:solidFill>
              </a:rPr>
              <a:t>.</a:t>
            </a:r>
          </a:p>
          <a:p>
            <a:pPr>
              <a:buSzPct val="45000"/>
              <a:buFont typeface="Wingdings" charset="2"/>
              <a:buNone/>
            </a:pPr>
            <a:endParaRPr lang="en-US" sz="1400" b="1" dirty="0">
              <a:solidFill>
                <a:schemeClr val="bg1"/>
              </a:solidFill>
            </a:endParaRPr>
          </a:p>
          <a:p>
            <a:pPr>
              <a:lnSpc>
                <a:spcPct val="140000"/>
              </a:lnSpc>
              <a:buSzPct val="45000"/>
              <a:buFont typeface="Wingdings" charset="2"/>
              <a:buChar char=""/>
            </a:pPr>
            <a:r>
              <a:rPr lang="en-US" sz="1400" b="1" dirty="0">
                <a:solidFill>
                  <a:schemeClr val="bg1"/>
                </a:solidFill>
              </a:rPr>
              <a:t> </a:t>
            </a:r>
            <a:r>
              <a:rPr lang="en-US" sz="1400" b="1" dirty="0" smtClean="0">
                <a:solidFill>
                  <a:schemeClr val="bg1"/>
                </a:solidFill>
              </a:rPr>
              <a:t>Somalia's </a:t>
            </a:r>
            <a:r>
              <a:rPr lang="en-US" sz="1400" b="1" dirty="0">
                <a:solidFill>
                  <a:schemeClr val="bg1"/>
                </a:solidFill>
              </a:rPr>
              <a:t>desire to unify into a greater</a:t>
            </a:r>
          </a:p>
          <a:p>
            <a:pPr>
              <a:buSzPct val="45000"/>
              <a:buFont typeface="Wingdings" charset="2"/>
              <a:buNone/>
            </a:pPr>
            <a:r>
              <a:rPr lang="en-US" sz="1400" b="1" dirty="0">
                <a:solidFill>
                  <a:schemeClr val="bg1"/>
                </a:solidFill>
              </a:rPr>
              <a:t> </a:t>
            </a:r>
            <a:r>
              <a:rPr lang="en-US" sz="1400" b="1" dirty="0" smtClean="0">
                <a:solidFill>
                  <a:schemeClr val="bg1"/>
                </a:solidFill>
              </a:rPr>
              <a:t> Somalia </a:t>
            </a:r>
            <a:r>
              <a:rPr lang="en-US" sz="1400" b="1" dirty="0">
                <a:solidFill>
                  <a:schemeClr val="bg1"/>
                </a:solidFill>
              </a:rPr>
              <a:t>is unpopular with its Kenyan</a:t>
            </a:r>
          </a:p>
          <a:p>
            <a:pPr>
              <a:buSzPct val="45000"/>
              <a:buFont typeface="Wingdings" charset="2"/>
              <a:buNone/>
            </a:pPr>
            <a:r>
              <a:rPr lang="en-US" sz="1400" b="1" dirty="0">
                <a:solidFill>
                  <a:schemeClr val="bg1"/>
                </a:solidFill>
              </a:rPr>
              <a:t> </a:t>
            </a:r>
            <a:r>
              <a:rPr lang="en-US" sz="1400" b="1" dirty="0" smtClean="0">
                <a:solidFill>
                  <a:schemeClr val="bg1"/>
                </a:solidFill>
              </a:rPr>
              <a:t> and </a:t>
            </a:r>
            <a:r>
              <a:rPr lang="en-US" sz="1400" b="1" dirty="0">
                <a:solidFill>
                  <a:schemeClr val="bg1"/>
                </a:solidFill>
              </a:rPr>
              <a:t>Ethiopian neighbors</a:t>
            </a:r>
            <a:r>
              <a:rPr lang="en-US" sz="1400" b="1" dirty="0" smtClean="0">
                <a:solidFill>
                  <a:schemeClr val="bg1"/>
                </a:solidFill>
              </a:rPr>
              <a:t>.</a:t>
            </a:r>
          </a:p>
          <a:p>
            <a:pPr>
              <a:buSzPct val="45000"/>
              <a:buFont typeface="Wingdings" charset="2"/>
              <a:buNone/>
            </a:pPr>
            <a:endParaRPr lang="en-US" sz="1400" b="1" dirty="0">
              <a:solidFill>
                <a:schemeClr val="bg1"/>
              </a:solidFill>
            </a:endParaRPr>
          </a:p>
          <a:p>
            <a:pPr>
              <a:lnSpc>
                <a:spcPct val="140000"/>
              </a:lnSpc>
              <a:buSzPct val="45000"/>
              <a:buFont typeface="Wingdings" charset="2"/>
              <a:buChar char=""/>
            </a:pPr>
            <a:r>
              <a:rPr lang="en-US" sz="1400" b="1" dirty="0">
                <a:solidFill>
                  <a:schemeClr val="bg1"/>
                </a:solidFill>
              </a:rPr>
              <a:t> Currently, a full 60% of Somalia's</a:t>
            </a:r>
          </a:p>
          <a:p>
            <a:pPr>
              <a:buSzPct val="45000"/>
              <a:buFont typeface="Wingdings" charset="2"/>
              <a:buNone/>
            </a:pPr>
            <a:r>
              <a:rPr lang="en-US" sz="1400" b="1" dirty="0">
                <a:solidFill>
                  <a:schemeClr val="bg1"/>
                </a:solidFill>
              </a:rPr>
              <a:t> </a:t>
            </a:r>
            <a:r>
              <a:rPr lang="en-US" sz="1400" b="1" dirty="0" smtClean="0">
                <a:solidFill>
                  <a:schemeClr val="bg1"/>
                </a:solidFill>
              </a:rPr>
              <a:t> population </a:t>
            </a:r>
            <a:r>
              <a:rPr lang="en-US" sz="1400" b="1" dirty="0">
                <a:solidFill>
                  <a:schemeClr val="bg1"/>
                </a:solidFill>
              </a:rPr>
              <a:t>is nomadic, raising animals</a:t>
            </a:r>
          </a:p>
          <a:p>
            <a:pPr>
              <a:buSzPct val="45000"/>
              <a:buFont typeface="Wingdings" charset="2"/>
              <a:buNone/>
            </a:pPr>
            <a:r>
              <a:rPr lang="en-US" sz="1400" b="1" dirty="0">
                <a:solidFill>
                  <a:schemeClr val="bg1"/>
                </a:solidFill>
              </a:rPr>
              <a:t> </a:t>
            </a:r>
            <a:r>
              <a:rPr lang="en-US" sz="1400" b="1" dirty="0" smtClean="0">
                <a:solidFill>
                  <a:schemeClr val="bg1"/>
                </a:solidFill>
              </a:rPr>
              <a:t> such </a:t>
            </a:r>
            <a:r>
              <a:rPr lang="en-US" sz="1400" b="1" dirty="0">
                <a:solidFill>
                  <a:schemeClr val="bg1"/>
                </a:solidFill>
              </a:rPr>
              <a:t>as cattle and sheep</a:t>
            </a:r>
            <a:r>
              <a:rPr lang="en-US" sz="1400" b="1" dirty="0" smtClean="0">
                <a:solidFill>
                  <a:schemeClr val="bg1"/>
                </a:solidFill>
              </a:rPr>
              <a:t>.</a:t>
            </a:r>
          </a:p>
          <a:p>
            <a:pPr>
              <a:buSzPct val="45000"/>
              <a:buFont typeface="Wingdings" charset="2"/>
              <a:buNone/>
            </a:pPr>
            <a:endParaRPr lang="en-US" sz="1400" b="1" dirty="0">
              <a:solidFill>
                <a:schemeClr val="bg1"/>
              </a:solidFill>
            </a:endParaRPr>
          </a:p>
          <a:p>
            <a:pPr>
              <a:lnSpc>
                <a:spcPct val="140000"/>
              </a:lnSpc>
              <a:buSzPct val="45000"/>
              <a:buFont typeface="Wingdings" charset="2"/>
              <a:buChar char=""/>
            </a:pPr>
            <a:r>
              <a:rPr lang="en-US" sz="1400" b="1" dirty="0">
                <a:solidFill>
                  <a:schemeClr val="bg1"/>
                </a:solidFill>
              </a:rPr>
              <a:t> </a:t>
            </a:r>
            <a:r>
              <a:rPr lang="en-US" sz="1400" b="1" dirty="0" smtClean="0">
                <a:solidFill>
                  <a:schemeClr val="bg1"/>
                </a:solidFill>
              </a:rPr>
              <a:t>Only 2% of Somalia’s land is farmed.</a:t>
            </a:r>
          </a:p>
          <a:p>
            <a:pPr>
              <a:lnSpc>
                <a:spcPct val="140000"/>
              </a:lnSpc>
              <a:buSzPct val="45000"/>
            </a:pPr>
            <a:endParaRPr lang="en-US" sz="1400" b="1" dirty="0">
              <a:solidFill>
                <a:schemeClr val="bg1"/>
              </a:solidFill>
            </a:endParaRPr>
          </a:p>
          <a:p>
            <a:pPr>
              <a:lnSpc>
                <a:spcPct val="140000"/>
              </a:lnSpc>
              <a:buSzPct val="45000"/>
            </a:pPr>
            <a:r>
              <a:rPr lang="en-US" sz="1400" b="1" dirty="0">
                <a:solidFill>
                  <a:schemeClr val="bg1"/>
                </a:solidFill>
              </a:rPr>
              <a:t> </a:t>
            </a:r>
            <a:r>
              <a:rPr lang="en-US" sz="1400" b="1" dirty="0" smtClean="0">
                <a:solidFill>
                  <a:schemeClr val="bg1"/>
                </a:solidFill>
              </a:rPr>
              <a:t> Somalia </a:t>
            </a:r>
            <a:r>
              <a:rPr lang="en-US" sz="1400" b="1" dirty="0">
                <a:solidFill>
                  <a:schemeClr val="bg1"/>
                </a:solidFill>
              </a:rPr>
              <a:t>is </a:t>
            </a:r>
            <a:r>
              <a:rPr lang="en-US" sz="1400" b="1" dirty="0" smtClean="0">
                <a:solidFill>
                  <a:schemeClr val="bg1"/>
                </a:solidFill>
              </a:rPr>
              <a:t>only slightly </a:t>
            </a:r>
            <a:r>
              <a:rPr lang="en-US" sz="1400" b="1" dirty="0">
                <a:solidFill>
                  <a:schemeClr val="bg1"/>
                </a:solidFill>
              </a:rPr>
              <a:t>larger than Texas</a:t>
            </a:r>
            <a:r>
              <a:rPr lang="en-US" sz="1400" b="1" dirty="0" smtClean="0">
                <a:solidFill>
                  <a:schemeClr val="bg1"/>
                </a:solidFill>
              </a:rPr>
              <a:t>.</a:t>
            </a:r>
          </a:p>
          <a:p>
            <a:pPr>
              <a:buSzPct val="45000"/>
              <a:buFont typeface="Wingdings" charset="2"/>
              <a:buNone/>
            </a:pPr>
            <a:endParaRPr lang="en-US" sz="1400" b="1" dirty="0">
              <a:solidFill>
                <a:schemeClr val="bg1"/>
              </a:solidFill>
              <a:hlinkClick r:id="rId5"/>
            </a:endParaRPr>
          </a:p>
          <a:p>
            <a:pPr>
              <a:buSzPct val="45000"/>
              <a:buFont typeface="Wingdings" charset="2"/>
              <a:buNone/>
            </a:pPr>
            <a:endParaRPr lang="en-US" sz="1000" b="1" dirty="0" smtClean="0">
              <a:solidFill>
                <a:schemeClr val="bg1"/>
              </a:solidFill>
            </a:endParaRPr>
          </a:p>
          <a:p>
            <a:pPr>
              <a:buSzPct val="45000"/>
              <a:buFont typeface="Wingdings" charset="2"/>
              <a:buNone/>
            </a:pPr>
            <a:r>
              <a:rPr lang="en-US" sz="1000" b="1" dirty="0" smtClean="0">
                <a:solidFill>
                  <a:schemeClr val="bg1"/>
                </a:solidFill>
              </a:rPr>
              <a:t>               </a:t>
            </a:r>
            <a:r>
              <a:rPr lang="en-US" sz="1200" b="1" dirty="0" smtClean="0">
                <a:solidFill>
                  <a:schemeClr val="bg1"/>
                </a:solidFill>
              </a:rPr>
              <a:t>Source: U.S. State Department  2008</a:t>
            </a:r>
            <a:endParaRPr lang="en-US" sz="1200"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914400"/>
            <a:ext cx="3101975" cy="2743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8434" name="Text Box 2"/>
          <p:cNvSpPr txBox="1">
            <a:spLocks noChangeArrowheads="1"/>
          </p:cNvSpPr>
          <p:nvPr/>
        </p:nvSpPr>
        <p:spPr bwMode="auto">
          <a:xfrm>
            <a:off x="1033463" y="3811588"/>
            <a:ext cx="3081338" cy="3397249"/>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54702" rIns="90000" bIns="45000"/>
          <a:lstStyle>
            <a:lvl1pPr>
              <a:tabLst>
                <a:tab pos="723900" algn="l"/>
                <a:tab pos="1447800" algn="l"/>
                <a:tab pos="2171700" algn="l"/>
                <a:tab pos="2895600" algn="l"/>
              </a:tabLst>
              <a:defRPr>
                <a:solidFill>
                  <a:srgbClr val="000000"/>
                </a:solidFill>
                <a:latin typeface="Arial" charset="0"/>
                <a:ea typeface="SimSun" charset="-122"/>
              </a:defRPr>
            </a:lvl1pPr>
            <a:lvl2pPr>
              <a:tabLst>
                <a:tab pos="723900" algn="l"/>
                <a:tab pos="1447800" algn="l"/>
                <a:tab pos="2171700" algn="l"/>
                <a:tab pos="2895600" algn="l"/>
              </a:tabLst>
              <a:defRPr>
                <a:solidFill>
                  <a:srgbClr val="000000"/>
                </a:solidFill>
                <a:latin typeface="Arial" charset="0"/>
                <a:ea typeface="SimSun" charset="-122"/>
              </a:defRPr>
            </a:lvl2pPr>
            <a:lvl3pPr>
              <a:tabLst>
                <a:tab pos="723900" algn="l"/>
                <a:tab pos="1447800" algn="l"/>
                <a:tab pos="2171700" algn="l"/>
                <a:tab pos="2895600" algn="l"/>
              </a:tabLst>
              <a:defRPr>
                <a:solidFill>
                  <a:srgbClr val="000000"/>
                </a:solidFill>
                <a:latin typeface="Arial" charset="0"/>
                <a:ea typeface="SimSun" charset="-122"/>
              </a:defRPr>
            </a:lvl3pPr>
            <a:lvl4pPr>
              <a:tabLst>
                <a:tab pos="723900" algn="l"/>
                <a:tab pos="1447800" algn="l"/>
                <a:tab pos="2171700" algn="l"/>
                <a:tab pos="2895600" algn="l"/>
              </a:tabLst>
              <a:defRPr>
                <a:solidFill>
                  <a:srgbClr val="000000"/>
                </a:solidFill>
                <a:latin typeface="Arial" charset="0"/>
                <a:ea typeface="SimSun" charset="-122"/>
              </a:defRPr>
            </a:lvl4pPr>
            <a:lvl5pPr>
              <a:tabLst>
                <a:tab pos="723900" algn="l"/>
                <a:tab pos="1447800" algn="l"/>
                <a:tab pos="2171700" algn="l"/>
                <a:tab pos="28956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SimSun" charset="-122"/>
              </a:defRPr>
            </a:lvl9pPr>
          </a:lstStyle>
          <a:p>
            <a:r>
              <a:rPr lang="en-US" sz="1100" dirty="0">
                <a:solidFill>
                  <a:srgbClr val="FFFFFF"/>
                </a:solidFill>
              </a:rPr>
              <a:t>“The issue of lack of interpreters for refugees </a:t>
            </a:r>
          </a:p>
          <a:p>
            <a:r>
              <a:rPr lang="en-US" sz="1100" dirty="0">
                <a:solidFill>
                  <a:srgbClr val="FFFFFF"/>
                </a:solidFill>
              </a:rPr>
              <a:t>during medical appointments is the focus of an</a:t>
            </a:r>
          </a:p>
          <a:p>
            <a:r>
              <a:rPr lang="en-US" sz="1100" dirty="0">
                <a:solidFill>
                  <a:srgbClr val="FFFFFF"/>
                </a:solidFill>
              </a:rPr>
              <a:t>article in the </a:t>
            </a:r>
            <a:r>
              <a:rPr lang="en-US" sz="1100" i="1" dirty="0">
                <a:solidFill>
                  <a:srgbClr val="FFFFFF"/>
                </a:solidFill>
              </a:rPr>
              <a:t>Anchorage Press</a:t>
            </a:r>
            <a:r>
              <a:rPr lang="en-US" sz="1100" dirty="0">
                <a:solidFill>
                  <a:srgbClr val="FFFFFF"/>
                </a:solidFill>
              </a:rPr>
              <a:t>.  The piece</a:t>
            </a:r>
          </a:p>
          <a:p>
            <a:r>
              <a:rPr lang="en-US" sz="1100" dirty="0">
                <a:solidFill>
                  <a:srgbClr val="FFFFFF"/>
                </a:solidFill>
              </a:rPr>
              <a:t>focuses on </a:t>
            </a:r>
            <a:r>
              <a:rPr lang="en-US" sz="1100" dirty="0" err="1">
                <a:solidFill>
                  <a:srgbClr val="FFFFFF"/>
                </a:solidFill>
              </a:rPr>
              <a:t>on</a:t>
            </a:r>
            <a:r>
              <a:rPr lang="en-US" sz="1100" dirty="0">
                <a:solidFill>
                  <a:srgbClr val="FFFFFF"/>
                </a:solidFill>
              </a:rPr>
              <a:t> the case of a Sudanese single</a:t>
            </a:r>
          </a:p>
          <a:p>
            <a:r>
              <a:rPr lang="en-US" sz="1100" dirty="0">
                <a:solidFill>
                  <a:srgbClr val="FFFFFF"/>
                </a:solidFill>
              </a:rPr>
              <a:t>refugee mother who was coughing up blood, </a:t>
            </a:r>
          </a:p>
          <a:p>
            <a:r>
              <a:rPr lang="en-US" sz="1100" dirty="0">
                <a:solidFill>
                  <a:srgbClr val="FFFFFF"/>
                </a:solidFill>
              </a:rPr>
              <a:t>but who a medical clinic misdiagnosed</a:t>
            </a:r>
          </a:p>
          <a:p>
            <a:r>
              <a:rPr lang="en-US" sz="1100" dirty="0">
                <a:solidFill>
                  <a:srgbClr val="FFFFFF"/>
                </a:solidFill>
              </a:rPr>
              <a:t>as having a “touch of pneumonia” while</a:t>
            </a:r>
          </a:p>
          <a:p>
            <a:r>
              <a:rPr lang="en-US" sz="1100" dirty="0">
                <a:solidFill>
                  <a:srgbClr val="FFFFFF"/>
                </a:solidFill>
              </a:rPr>
              <a:t>refusing any suggestion that she needed</a:t>
            </a:r>
          </a:p>
          <a:p>
            <a:r>
              <a:rPr lang="en-US" sz="1100" dirty="0">
                <a:solidFill>
                  <a:srgbClr val="FFFFFF"/>
                </a:solidFill>
              </a:rPr>
              <a:t>an interpreter.  Doctors later correctly</a:t>
            </a:r>
          </a:p>
          <a:p>
            <a:r>
              <a:rPr lang="en-US" sz="1100" dirty="0">
                <a:solidFill>
                  <a:srgbClr val="FFFFFF"/>
                </a:solidFill>
              </a:rPr>
              <a:t>diagnosed her with a heart tumor and ovarian</a:t>
            </a:r>
          </a:p>
          <a:p>
            <a:r>
              <a:rPr lang="en-US" sz="1100" dirty="0">
                <a:solidFill>
                  <a:srgbClr val="FFFFFF"/>
                </a:solidFill>
              </a:rPr>
              <a:t>cancer, and operated on her twice – again with</a:t>
            </a:r>
          </a:p>
          <a:p>
            <a:r>
              <a:rPr lang="en-US" sz="1100" dirty="0">
                <a:solidFill>
                  <a:srgbClr val="FFFFFF"/>
                </a:solidFill>
              </a:rPr>
              <a:t>no interpretation provided.  Medical personnel</a:t>
            </a:r>
          </a:p>
          <a:p>
            <a:r>
              <a:rPr lang="en-US" sz="1100" dirty="0">
                <a:solidFill>
                  <a:srgbClr val="FFFFFF"/>
                </a:solidFill>
              </a:rPr>
              <a:t>strapped her down, and then played western</a:t>
            </a:r>
          </a:p>
          <a:p>
            <a:r>
              <a:rPr lang="en-US" sz="1100" dirty="0">
                <a:solidFill>
                  <a:srgbClr val="FFFFFF"/>
                </a:solidFill>
              </a:rPr>
              <a:t>music and danced in a failed attempt to calm</a:t>
            </a:r>
          </a:p>
          <a:p>
            <a:r>
              <a:rPr lang="en-US" sz="1100" dirty="0">
                <a:solidFill>
                  <a:srgbClr val="FFFFFF"/>
                </a:solidFill>
              </a:rPr>
              <a:t>her as she panicked while not knowing what </a:t>
            </a:r>
          </a:p>
          <a:p>
            <a:r>
              <a:rPr lang="en-US" sz="1100" dirty="0">
                <a:solidFill>
                  <a:srgbClr val="FFFFFF"/>
                </a:solidFill>
              </a:rPr>
              <a:t>was happening.”</a:t>
            </a:r>
          </a:p>
          <a:p>
            <a:endParaRPr lang="en-US" sz="1100" dirty="0">
              <a:solidFill>
                <a:srgbClr val="FFFFFF"/>
              </a:solidFill>
            </a:endParaRPr>
          </a:p>
          <a:p>
            <a:r>
              <a:rPr lang="en-US" sz="800" dirty="0">
                <a:solidFill>
                  <a:srgbClr val="FFFFFF"/>
                </a:solidFill>
                <a:hlinkClick r:id="rId4"/>
              </a:rPr>
              <a:t>http://forefugees.com/category/refugees-in-us/somali/</a:t>
            </a:r>
            <a:r>
              <a:rPr lang="en-US" sz="800" dirty="0">
                <a:solidFill>
                  <a:srgbClr val="FFFFFF"/>
                </a:solidFill>
              </a:rPr>
              <a:t> 2010</a:t>
            </a:r>
          </a:p>
          <a:p>
            <a:endParaRPr lang="en-US" sz="1000" b="1" i="1" dirty="0" smtClean="0">
              <a:solidFill>
                <a:srgbClr val="FFFFFF"/>
              </a:solidFill>
              <a:latin typeface="Times New Roman" pitchFamily="18" charset="0"/>
              <a:cs typeface="Times New Roman" pitchFamily="18" charset="0"/>
            </a:endParaRPr>
          </a:p>
          <a:p>
            <a:endParaRPr lang="en-US" sz="1000" b="1" i="1" dirty="0">
              <a:solidFill>
                <a:srgbClr val="FFFFFF"/>
              </a:solidFill>
              <a:latin typeface="Times New Roman" pitchFamily="18" charset="0"/>
              <a:cs typeface="Times New Roman" pitchFamily="18" charset="0"/>
            </a:endParaRPr>
          </a:p>
          <a:p>
            <a:r>
              <a:rPr lang="en-US" sz="1000" b="1" i="1" dirty="0" smtClean="0">
                <a:solidFill>
                  <a:srgbClr val="FFFFFF"/>
                </a:solidFill>
                <a:latin typeface="Times New Roman" pitchFamily="18" charset="0"/>
                <a:cs typeface="Times New Roman" pitchFamily="18" charset="0"/>
              </a:rPr>
              <a:t>Photo </a:t>
            </a:r>
            <a:r>
              <a:rPr lang="en-US" sz="1000" b="1" i="1" dirty="0">
                <a:solidFill>
                  <a:srgbClr val="FFFFFF"/>
                </a:solidFill>
                <a:latin typeface="Times New Roman" pitchFamily="18" charset="0"/>
                <a:cs typeface="Times New Roman" pitchFamily="18" charset="0"/>
              </a:rPr>
              <a:t>by humanrightswatch.org</a:t>
            </a:r>
          </a:p>
        </p:txBody>
      </p:sp>
      <p:sp>
        <p:nvSpPr>
          <p:cNvPr id="18435" name="Text Box 3"/>
          <p:cNvSpPr txBox="1">
            <a:spLocks noChangeArrowheads="1"/>
          </p:cNvSpPr>
          <p:nvPr/>
        </p:nvSpPr>
        <p:spPr bwMode="auto">
          <a:xfrm>
            <a:off x="4860132" y="707230"/>
            <a:ext cx="4316412" cy="6130354"/>
          </a:xfrm>
          <a:prstGeom prst="rect">
            <a:avLst/>
          </a:prstGeom>
          <a:noFill/>
          <a:ln>
            <a:noFill/>
          </a:ln>
          <a:effectLst/>
        </p:spPr>
        <p:txBody>
          <a:bodyPr wrap="none" lIns="90000" tIns="59112" rIns="90000" bIns="4500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pPr>
              <a:buSzPct val="45000"/>
              <a:buFont typeface="Wingdings" charset="2"/>
              <a:buChar char=""/>
            </a:pPr>
            <a:r>
              <a:rPr lang="en-US" sz="1400" b="1" dirty="0"/>
              <a:t> The United States is one of only 10</a:t>
            </a:r>
          </a:p>
          <a:p>
            <a:pPr>
              <a:buSzPct val="45000"/>
              <a:buFont typeface="Wingdings" charset="2"/>
              <a:buNone/>
            </a:pPr>
            <a:r>
              <a:rPr lang="en-US" sz="1400" b="1" dirty="0"/>
              <a:t> </a:t>
            </a:r>
            <a:r>
              <a:rPr lang="en-US" sz="1400" b="1" dirty="0" smtClean="0"/>
              <a:t> countries </a:t>
            </a:r>
            <a:r>
              <a:rPr lang="en-US" sz="1400" b="1" dirty="0"/>
              <a:t>worldwide that accepts</a:t>
            </a:r>
          </a:p>
          <a:p>
            <a:pPr>
              <a:buSzPct val="45000"/>
              <a:buFont typeface="Wingdings" charset="2"/>
              <a:buNone/>
            </a:pPr>
            <a:r>
              <a:rPr lang="en-US" sz="1400" b="1" dirty="0"/>
              <a:t> </a:t>
            </a:r>
            <a:r>
              <a:rPr lang="en-US" sz="1400" b="1" dirty="0" smtClean="0"/>
              <a:t> refugees.</a:t>
            </a:r>
          </a:p>
          <a:p>
            <a:pPr>
              <a:buSzPct val="45000"/>
              <a:buFont typeface="Wingdings" charset="2"/>
              <a:buNone/>
            </a:pPr>
            <a:endParaRPr lang="en-US" sz="1400" b="1" dirty="0"/>
          </a:p>
          <a:p>
            <a:pPr>
              <a:lnSpc>
                <a:spcPct val="140000"/>
              </a:lnSpc>
              <a:buSzPct val="45000"/>
              <a:buFont typeface="Wingdings" charset="2"/>
              <a:buChar char=""/>
            </a:pPr>
            <a:r>
              <a:rPr lang="en-US" sz="1400" b="1" dirty="0"/>
              <a:t> Almost all Somali residents in Colorado</a:t>
            </a:r>
          </a:p>
          <a:p>
            <a:pPr>
              <a:buSzPct val="45000"/>
              <a:buFont typeface="Wingdings" charset="2"/>
              <a:buNone/>
            </a:pPr>
            <a:r>
              <a:rPr lang="en-US" sz="1400" b="1" dirty="0"/>
              <a:t> </a:t>
            </a:r>
            <a:r>
              <a:rPr lang="en-US" sz="1400" b="1" dirty="0" smtClean="0"/>
              <a:t> are </a:t>
            </a:r>
            <a:r>
              <a:rPr lang="en-US" sz="1400" b="1" dirty="0"/>
              <a:t>refugees</a:t>
            </a:r>
            <a:r>
              <a:rPr lang="en-US" sz="1400" b="1" dirty="0" smtClean="0"/>
              <a:t>.</a:t>
            </a:r>
          </a:p>
          <a:p>
            <a:pPr>
              <a:buSzPct val="45000"/>
              <a:buFont typeface="Wingdings" charset="2"/>
              <a:buNone/>
            </a:pPr>
            <a:endParaRPr lang="en-US" sz="1400" b="1" dirty="0"/>
          </a:p>
          <a:p>
            <a:pPr>
              <a:lnSpc>
                <a:spcPct val="140000"/>
              </a:lnSpc>
              <a:buSzPct val="45000"/>
              <a:buFont typeface="Wingdings" charset="2"/>
              <a:buChar char=""/>
            </a:pPr>
            <a:r>
              <a:rPr lang="en-US" sz="1400" b="1" dirty="0"/>
              <a:t> None of the Somali refugees in Greeley</a:t>
            </a:r>
          </a:p>
          <a:p>
            <a:pPr>
              <a:buSzPct val="45000"/>
              <a:buFont typeface="Wingdings" charset="2"/>
              <a:buNone/>
            </a:pPr>
            <a:r>
              <a:rPr lang="en-US" sz="1400" b="1" dirty="0" smtClean="0"/>
              <a:t>  came </a:t>
            </a:r>
            <a:r>
              <a:rPr lang="en-US" sz="1400" b="1" dirty="0"/>
              <a:t>directly to this area, and most</a:t>
            </a:r>
          </a:p>
          <a:p>
            <a:pPr>
              <a:buSzPct val="45000"/>
              <a:buFont typeface="Wingdings" charset="2"/>
              <a:buNone/>
            </a:pPr>
            <a:r>
              <a:rPr lang="en-US" sz="1400" b="1" dirty="0" smtClean="0"/>
              <a:t>  probably </a:t>
            </a:r>
            <a:r>
              <a:rPr lang="en-US" sz="1400" b="1" dirty="0"/>
              <a:t>came from large cities</a:t>
            </a:r>
            <a:r>
              <a:rPr lang="en-US" sz="1400" b="1" dirty="0" smtClean="0"/>
              <a:t>.</a:t>
            </a:r>
          </a:p>
          <a:p>
            <a:pPr>
              <a:buSzPct val="45000"/>
              <a:buFont typeface="Wingdings" charset="2"/>
              <a:buNone/>
            </a:pPr>
            <a:endParaRPr lang="en-US" sz="1400" b="1" dirty="0"/>
          </a:p>
          <a:p>
            <a:pPr>
              <a:lnSpc>
                <a:spcPct val="140000"/>
              </a:lnSpc>
              <a:buSzPct val="45000"/>
              <a:buFont typeface="Wingdings" charset="2"/>
              <a:buChar char=""/>
            </a:pPr>
            <a:r>
              <a:rPr lang="en-US" sz="1400" b="1" dirty="0"/>
              <a:t> Most of the Somali refugees who came</a:t>
            </a:r>
          </a:p>
          <a:p>
            <a:pPr>
              <a:buSzPct val="45000"/>
              <a:buFont typeface="Wingdings" charset="2"/>
              <a:buNone/>
            </a:pPr>
            <a:r>
              <a:rPr lang="en-US" sz="1400" b="1" dirty="0"/>
              <a:t> </a:t>
            </a:r>
            <a:r>
              <a:rPr lang="en-US" sz="1400" b="1" dirty="0" smtClean="0"/>
              <a:t> to </a:t>
            </a:r>
            <a:r>
              <a:rPr lang="en-US" sz="1400" b="1" dirty="0"/>
              <a:t>Greeley first were single young men</a:t>
            </a:r>
            <a:r>
              <a:rPr lang="en-US" sz="1400" b="1" dirty="0" smtClean="0"/>
              <a:t>.</a:t>
            </a:r>
          </a:p>
          <a:p>
            <a:pPr>
              <a:buSzPct val="45000"/>
              <a:buFont typeface="Wingdings" charset="2"/>
              <a:buNone/>
            </a:pPr>
            <a:endParaRPr lang="en-US" sz="1400" b="1" dirty="0"/>
          </a:p>
          <a:p>
            <a:pPr>
              <a:lnSpc>
                <a:spcPct val="140000"/>
              </a:lnSpc>
              <a:buSzPct val="45000"/>
              <a:buFont typeface="Wingdings" charset="2"/>
              <a:buChar char=""/>
            </a:pPr>
            <a:r>
              <a:rPr lang="en-US" sz="1400" b="1" dirty="0"/>
              <a:t> Most adult </a:t>
            </a:r>
            <a:r>
              <a:rPr lang="en-US" sz="1400" b="1" dirty="0" smtClean="0"/>
              <a:t>Somalis </a:t>
            </a:r>
            <a:r>
              <a:rPr lang="en-US" sz="1400" b="1" dirty="0"/>
              <a:t>living in Greeley</a:t>
            </a:r>
          </a:p>
          <a:p>
            <a:pPr>
              <a:buSzPct val="45000"/>
              <a:buFont typeface="Wingdings" charset="2"/>
              <a:buNone/>
            </a:pPr>
            <a:r>
              <a:rPr lang="en-US" sz="1400" b="1" dirty="0"/>
              <a:t> </a:t>
            </a:r>
            <a:r>
              <a:rPr lang="en-US" sz="1400" b="1" dirty="0" smtClean="0"/>
              <a:t> lived </a:t>
            </a:r>
            <a:r>
              <a:rPr lang="en-US" sz="1400" b="1" dirty="0"/>
              <a:t>in refugee camps for at least</a:t>
            </a:r>
          </a:p>
          <a:p>
            <a:pPr>
              <a:buSzPct val="45000"/>
              <a:buFont typeface="Wingdings" charset="2"/>
              <a:buNone/>
            </a:pPr>
            <a:r>
              <a:rPr lang="en-US" sz="1400" b="1" dirty="0"/>
              <a:t> </a:t>
            </a:r>
            <a:r>
              <a:rPr lang="en-US" sz="1400" b="1" dirty="0" smtClean="0"/>
              <a:t> ten </a:t>
            </a:r>
            <a:r>
              <a:rPr lang="en-US" sz="1400" b="1" dirty="0"/>
              <a:t>years before coming to the U.S</a:t>
            </a:r>
            <a:r>
              <a:rPr lang="en-US" sz="1400" b="1" dirty="0" smtClean="0"/>
              <a:t>.</a:t>
            </a:r>
          </a:p>
          <a:p>
            <a:pPr>
              <a:buSzPct val="45000"/>
              <a:buFont typeface="Wingdings" charset="2"/>
              <a:buNone/>
            </a:pPr>
            <a:endParaRPr lang="en-US" sz="1400" b="1" dirty="0"/>
          </a:p>
          <a:p>
            <a:pPr>
              <a:lnSpc>
                <a:spcPct val="140000"/>
              </a:lnSpc>
              <a:buSzPct val="45000"/>
              <a:buFont typeface="Wingdings" charset="2"/>
              <a:buChar char=""/>
            </a:pPr>
            <a:r>
              <a:rPr lang="en-US" sz="1400" b="1" dirty="0"/>
              <a:t> Somali refugees receive only 8 hours</a:t>
            </a:r>
          </a:p>
          <a:p>
            <a:pPr>
              <a:buSzPct val="45000"/>
              <a:buFont typeface="Wingdings" charset="2"/>
              <a:buNone/>
            </a:pPr>
            <a:r>
              <a:rPr lang="en-US" sz="1400" b="1" dirty="0"/>
              <a:t> </a:t>
            </a:r>
            <a:r>
              <a:rPr lang="en-US" sz="1400" b="1" dirty="0" smtClean="0"/>
              <a:t> of </a:t>
            </a:r>
            <a:r>
              <a:rPr lang="en-US" sz="1400" b="1" dirty="0"/>
              <a:t>cultural orientation in the U.S</a:t>
            </a:r>
            <a:r>
              <a:rPr lang="en-US" sz="1400" b="1" dirty="0" smtClean="0"/>
              <a:t>.</a:t>
            </a:r>
          </a:p>
          <a:p>
            <a:pPr>
              <a:buSzPct val="45000"/>
              <a:buFont typeface="Wingdings" charset="2"/>
              <a:buNone/>
            </a:pPr>
            <a:endParaRPr lang="en-US" sz="1400" b="1" dirty="0"/>
          </a:p>
          <a:p>
            <a:pPr>
              <a:lnSpc>
                <a:spcPct val="140000"/>
              </a:lnSpc>
              <a:buSzPct val="45000"/>
              <a:buFont typeface="Wingdings" charset="2"/>
              <a:buChar char=""/>
            </a:pPr>
            <a:r>
              <a:rPr lang="en-US" sz="1400" b="1" dirty="0"/>
              <a:t> Somali refugees receive Medicaid</a:t>
            </a:r>
          </a:p>
          <a:p>
            <a:pPr>
              <a:buSzPct val="45000"/>
              <a:buFont typeface="Wingdings" charset="2"/>
              <a:buNone/>
            </a:pPr>
            <a:r>
              <a:rPr lang="en-US" sz="1400" b="1" dirty="0"/>
              <a:t> </a:t>
            </a:r>
            <a:r>
              <a:rPr lang="en-US" sz="1400" b="1" dirty="0" smtClean="0"/>
              <a:t>  benefits </a:t>
            </a:r>
            <a:r>
              <a:rPr lang="en-US" sz="1400" b="1" dirty="0"/>
              <a:t>and food stamps for only 8</a:t>
            </a:r>
          </a:p>
          <a:p>
            <a:pPr>
              <a:buSzPct val="45000"/>
              <a:buFont typeface="Wingdings" charset="2"/>
              <a:buNone/>
            </a:pPr>
            <a:r>
              <a:rPr lang="en-US" sz="1400" b="1" dirty="0"/>
              <a:t> </a:t>
            </a:r>
            <a:r>
              <a:rPr lang="en-US" sz="1400" b="1" dirty="0" smtClean="0"/>
              <a:t>  months </a:t>
            </a:r>
            <a:r>
              <a:rPr lang="en-US" sz="1400" b="1" dirty="0"/>
              <a:t>in the U.S., and must pay</a:t>
            </a:r>
          </a:p>
          <a:p>
            <a:pPr>
              <a:buSzPct val="45000"/>
              <a:buFont typeface="Wingdings" charset="2"/>
              <a:buNone/>
            </a:pPr>
            <a:r>
              <a:rPr lang="en-US" sz="1400" b="1" dirty="0"/>
              <a:t> </a:t>
            </a:r>
            <a:r>
              <a:rPr lang="en-US" sz="1400" b="1" dirty="0" smtClean="0"/>
              <a:t>  the </a:t>
            </a:r>
            <a:r>
              <a:rPr lang="en-US" sz="1400" b="1" dirty="0"/>
              <a:t>government back for plane fare.</a:t>
            </a:r>
          </a:p>
          <a:p>
            <a:pPr>
              <a:buSzPct val="45000"/>
              <a:buFont typeface="Wingdings" charset="2"/>
              <a:buNone/>
            </a:pPr>
            <a:endParaRPr lang="en-US" dirty="0"/>
          </a:p>
          <a:p>
            <a:pPr>
              <a:buSzPct val="45000"/>
              <a:buFont typeface="Wingdings" charset="2"/>
              <a:buNone/>
            </a:pPr>
            <a:r>
              <a:rPr lang="en-US" sz="1000" b="1" dirty="0" smtClean="0">
                <a:solidFill>
                  <a:schemeClr val="accent6">
                    <a:lumMod val="50000"/>
                  </a:schemeClr>
                </a:solidFill>
              </a:rPr>
              <a:t>Source: University of Northern Colorado  2008</a:t>
            </a:r>
            <a:endParaRPr lang="en-US" sz="1000" b="1" dirty="0">
              <a:solidFill>
                <a:schemeClr val="accent6">
                  <a:lumMod val="50000"/>
                </a:schemeClr>
              </a:solidFill>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2982</Words>
  <Application>Microsoft Office PowerPoint</Application>
  <PresentationFormat>Custom</PresentationFormat>
  <Paragraphs>451</Paragraphs>
  <Slides>27</Slides>
  <Notes>25</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bennett</dc:creator>
  <cp:lastModifiedBy>lehw8820</cp:lastModifiedBy>
  <cp:revision>130</cp:revision>
  <cp:lastPrinted>1601-01-01T00:00:00Z</cp:lastPrinted>
  <dcterms:created xsi:type="dcterms:W3CDTF">2010-11-21T19:18:35Z</dcterms:created>
  <dcterms:modified xsi:type="dcterms:W3CDTF">2012-12-03T07:05:15Z</dcterms:modified>
</cp:coreProperties>
</file>